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82" r:id="rId3"/>
    <p:sldId id="367" r:id="rId4"/>
    <p:sldId id="404" r:id="rId5"/>
    <p:sldId id="395" r:id="rId6"/>
    <p:sldId id="396" r:id="rId7"/>
    <p:sldId id="397" r:id="rId8"/>
    <p:sldId id="398" r:id="rId9"/>
    <p:sldId id="408" r:id="rId10"/>
    <p:sldId id="384" r:id="rId11"/>
    <p:sldId id="399" r:id="rId12"/>
    <p:sldId id="400" r:id="rId13"/>
    <p:sldId id="407" r:id="rId14"/>
    <p:sldId id="405" r:id="rId15"/>
    <p:sldId id="385" r:id="rId16"/>
    <p:sldId id="402" r:id="rId17"/>
    <p:sldId id="386" r:id="rId18"/>
    <p:sldId id="403" r:id="rId19"/>
    <p:sldId id="3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481" userDrawn="1">
          <p15:clr>
            <a:srgbClr val="A4A3A4"/>
          </p15:clr>
        </p15:guide>
        <p15:guide id="8" pos="2879" userDrawn="1">
          <p15:clr>
            <a:srgbClr val="A4A3A4"/>
          </p15:clr>
        </p15:guide>
        <p15:guide id="9" pos="2786" userDrawn="1">
          <p15:clr>
            <a:srgbClr val="A4A3A4"/>
          </p15:clr>
        </p15:guide>
        <p15:guide id="10" pos="2976" userDrawn="1">
          <p15:clr>
            <a:srgbClr val="A4A3A4"/>
          </p15:clr>
        </p15:guide>
        <p15:guide id="11" pos="5586" userDrawn="1">
          <p15:clr>
            <a:srgbClr val="A4A3A4"/>
          </p15:clr>
        </p15:guide>
        <p15:guide id="12" pos="4280" userDrawn="1">
          <p15:clr>
            <a:srgbClr val="A4A3A4"/>
          </p15:clr>
        </p15:guide>
        <p15:guide id="13" pos="1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C2F92"/>
    <a:srgbClr val="BFD22B"/>
    <a:srgbClr val="F7921E"/>
    <a:srgbClr val="FFDF00"/>
    <a:srgbClr val="F99D2A"/>
    <a:srgbClr val="004A7C"/>
    <a:srgbClr val="0088CE"/>
    <a:srgbClr val="00B5EF"/>
    <a:srgbClr val="006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ED2AB-212C-47E1-A5D6-A6DB41C92859}" v="22" dt="2019-11-15T16:09:29.64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1" autoAdjust="0"/>
    <p:restoredTop sz="96370" autoAdjust="0"/>
  </p:normalViewPr>
  <p:slideViewPr>
    <p:cSldViewPr snapToGrid="0" showGuides="1">
      <p:cViewPr varScale="1">
        <p:scale>
          <a:sx n="77" d="100"/>
          <a:sy n="77" d="100"/>
        </p:scale>
        <p:origin x="1278" y="66"/>
      </p:cViewPr>
      <p:guideLst>
        <p:guide orient="horz" pos="2160"/>
        <p:guide pos="2880"/>
        <p:guide orient="horz" pos="1077"/>
        <p:guide orient="horz" pos="1029"/>
        <p:guide orient="horz" pos="932"/>
        <p:guide orient="horz" pos="3515"/>
        <p:guide pos="1481"/>
        <p:guide pos="2879"/>
        <p:guide pos="2786"/>
        <p:guide pos="2976"/>
        <p:guide pos="5586"/>
        <p:guide pos="4280"/>
        <p:guide pos="17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CBED2AB-212C-47E1-A5D6-A6DB41C92859}"/>
    <pc:docChg chg="modSld">
      <pc:chgData name="" userId="" providerId="" clId="Web-{8CBED2AB-212C-47E1-A5D6-A6DB41C92859}" dt="2019-11-15T16:09:29.641" v="21" actId="20577"/>
      <pc:docMkLst>
        <pc:docMk/>
      </pc:docMkLst>
      <pc:sldChg chg="modSp">
        <pc:chgData name="" userId="" providerId="" clId="Web-{8CBED2AB-212C-47E1-A5D6-A6DB41C92859}" dt="2019-11-15T16:09:29.641" v="20" actId="20577"/>
        <pc:sldMkLst>
          <pc:docMk/>
          <pc:sldMk cId="3557485365" sldId="408"/>
        </pc:sldMkLst>
        <pc:spChg chg="mod">
          <ac:chgData name="" userId="" providerId="" clId="Web-{8CBED2AB-212C-47E1-A5D6-A6DB41C92859}" dt="2019-11-15T16:09:29.641" v="20" actId="20577"/>
          <ac:spMkLst>
            <pc:docMk/>
            <pc:sldMk cId="3557485365" sldId="40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4</a:t>
            </a:fld>
            <a:endParaRPr lang="en-US"/>
          </a:p>
        </p:txBody>
      </p:sp>
    </p:spTree>
    <p:extLst>
      <p:ext uri="{BB962C8B-B14F-4D97-AF65-F5344CB8AC3E}">
        <p14:creationId xmlns:p14="http://schemas.microsoft.com/office/powerpoint/2010/main" val="233938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5</a:t>
            </a:fld>
            <a:endParaRPr lang="en-US"/>
          </a:p>
        </p:txBody>
      </p:sp>
    </p:spTree>
    <p:extLst>
      <p:ext uri="{BB962C8B-B14F-4D97-AF65-F5344CB8AC3E}">
        <p14:creationId xmlns:p14="http://schemas.microsoft.com/office/powerpoint/2010/main" val="81792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6</a:t>
            </a:fld>
            <a:endParaRPr lang="en-US"/>
          </a:p>
        </p:txBody>
      </p:sp>
    </p:spTree>
    <p:extLst>
      <p:ext uri="{BB962C8B-B14F-4D97-AF65-F5344CB8AC3E}">
        <p14:creationId xmlns:p14="http://schemas.microsoft.com/office/powerpoint/2010/main" val="228897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8</a:t>
            </a:fld>
            <a:endParaRPr lang="en-US"/>
          </a:p>
        </p:txBody>
      </p:sp>
    </p:spTree>
    <p:extLst>
      <p:ext uri="{BB962C8B-B14F-4D97-AF65-F5344CB8AC3E}">
        <p14:creationId xmlns:p14="http://schemas.microsoft.com/office/powerpoint/2010/main" val="278347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In most cases, approvals can be made based on the initial information provided by the requestor directly through the Magellan Rx website.</a:t>
            </a:r>
          </a:p>
          <a:p>
            <a:pPr>
              <a:buFont typeface="Wingdings" panose="05000000000000000000" pitchFamily="2" charset="2"/>
              <a:buChar char="Ø"/>
            </a:pPr>
            <a:r>
              <a:rPr lang="en-US" dirty="0"/>
              <a:t>If there is a question or concern regarding the information provided, the case will be sent to a pharmacist who will reach out to the requesting provider.</a:t>
            </a:r>
          </a:p>
          <a:p>
            <a:pPr>
              <a:buFont typeface="Wingdings" panose="05000000000000000000" pitchFamily="2" charset="2"/>
              <a:buChar char="Ø"/>
            </a:pPr>
            <a:r>
              <a:rPr lang="en-US" dirty="0"/>
              <a:t>If the pharmacist cannot reach an agreement regarding the appropriate course of treatment with respect to the requested medication, the case will be escalated to an Magellan Rx physician.</a:t>
            </a:r>
          </a:p>
          <a:p>
            <a:pPr>
              <a:buFont typeface="Wingdings" panose="05000000000000000000" pitchFamily="2" charset="2"/>
              <a:buChar char="Ø"/>
            </a:pPr>
            <a:r>
              <a:rPr lang="en-US" dirty="0"/>
              <a:t>The Magellan Rx physician will discuss the case with the provider and they will make a mutual decision, in accordance with the plan guidelines, on an appropriate course of action.</a:t>
            </a:r>
          </a:p>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14</a:t>
            </a:fld>
            <a:endParaRPr lang="en-US"/>
          </a:p>
        </p:txBody>
      </p:sp>
    </p:spTree>
    <p:extLst>
      <p:ext uri="{BB962C8B-B14F-4D97-AF65-F5344CB8AC3E}">
        <p14:creationId xmlns:p14="http://schemas.microsoft.com/office/powerpoint/2010/main" val="25626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16</a:t>
            </a:fld>
            <a:endParaRPr lang="en-US"/>
          </a:p>
        </p:txBody>
      </p:sp>
    </p:spTree>
    <p:extLst>
      <p:ext uri="{BB962C8B-B14F-4D97-AF65-F5344CB8AC3E}">
        <p14:creationId xmlns:p14="http://schemas.microsoft.com/office/powerpoint/2010/main" val="173476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18</a:t>
            </a:fld>
            <a:endParaRPr lang="en-US"/>
          </a:p>
        </p:txBody>
      </p:sp>
    </p:spTree>
    <p:extLst>
      <p:ext uri="{BB962C8B-B14F-4D97-AF65-F5344CB8AC3E}">
        <p14:creationId xmlns:p14="http://schemas.microsoft.com/office/powerpoint/2010/main" val="772334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0550" y="5573376"/>
            <a:ext cx="2080410" cy="511287"/>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8575" y="6054258"/>
            <a:ext cx="2080410" cy="511287"/>
          </a:xfrm>
          <a:prstGeom prst="rect">
            <a:avLst/>
          </a:prstGeom>
        </p:spPr>
      </p:pic>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8575" y="6054258"/>
            <a:ext cx="2080410" cy="511287"/>
          </a:xfrm>
          <a:prstGeom prst="rect">
            <a:avLst/>
          </a:prstGeom>
        </p:spPr>
      </p:pic>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3"/>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8575" y="6054258"/>
            <a:ext cx="2080410" cy="511287"/>
          </a:xfrm>
          <a:prstGeom prst="rect">
            <a:avLst/>
          </a:prstGeom>
        </p:spPr>
      </p:pic>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999" cy="6652590"/>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4"/>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8575" y="6054258"/>
            <a:ext cx="2080410" cy="511287"/>
          </a:xfrm>
          <a:prstGeom prst="rect">
            <a:avLst/>
          </a:prstGeom>
        </p:spPr>
      </p:pic>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tx2"/>
                </a:solidFill>
              </a:defRPr>
            </a:lvl1pPr>
          </a:lstStyle>
          <a:p>
            <a:r>
              <a:rPr lang="en-US" dirty="0"/>
              <a:t>Click to edit Master </a:t>
            </a:r>
            <a:br>
              <a:rPr lang="en-US" dirty="0"/>
            </a:br>
            <a:r>
              <a:rPr lang="en-US" dirty="0"/>
              <a:t>title style</a:t>
            </a:r>
          </a:p>
        </p:txBody>
      </p:sp>
      <p:sp>
        <p:nvSpPr>
          <p:cNvPr id="7"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userDrawn="1"/>
        </p:nvSpPr>
        <p:spPr>
          <a:xfrm>
            <a:off x="6640643" y="5884088"/>
            <a:ext cx="2503356"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2740" y="5744976"/>
            <a:ext cx="2080410" cy="511287"/>
          </a:xfrm>
          <a:prstGeom prst="rect">
            <a:avLst/>
          </a:prstGeom>
        </p:spPr>
      </p:pic>
    </p:spTree>
    <p:extLst>
      <p:ext uri="{BB962C8B-B14F-4D97-AF65-F5344CB8AC3E}">
        <p14:creationId xmlns:p14="http://schemas.microsoft.com/office/powerpoint/2010/main" val="3130837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0550" y="5573376"/>
            <a:ext cx="2080410" cy="511287"/>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4307466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25255746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689" y="6105208"/>
            <a:ext cx="1891282" cy="464806"/>
          </a:xfrm>
          <a:prstGeom prst="rect">
            <a:avLst/>
          </a:prstGeom>
        </p:spPr>
      </p:pic>
    </p:spTree>
    <p:extLst>
      <p:ext uri="{BB962C8B-B14F-4D97-AF65-F5344CB8AC3E}">
        <p14:creationId xmlns:p14="http://schemas.microsoft.com/office/powerpoint/2010/main" val="280582487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23170" y="1146950"/>
            <a:ext cx="398788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03281" y="1146950"/>
            <a:ext cx="411961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738235" y="6429183"/>
            <a:ext cx="7294514" cy="365125"/>
          </a:xfrm>
        </p:spPr>
        <p:txBody>
          <a:bodyPr/>
          <a:lstStyle/>
          <a:p>
            <a:endParaRPr lang="en-US"/>
          </a:p>
        </p:txBody>
      </p:sp>
      <p:sp>
        <p:nvSpPr>
          <p:cNvPr id="3" name="Slide Number Placeholder 5"/>
          <p:cNvSpPr>
            <a:spLocks noGrp="1"/>
          </p:cNvSpPr>
          <p:nvPr>
            <p:ph type="sldNum" sz="quarter" idx="12"/>
          </p:nvPr>
        </p:nvSpPr>
        <p:spPr>
          <a:xfrm>
            <a:off x="200913" y="6429183"/>
            <a:ext cx="402926"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9"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0550" y="5573376"/>
            <a:ext cx="2080410" cy="511287"/>
          </a:xfrm>
          <a:prstGeom prst="rect">
            <a:avLst/>
          </a:prstGeom>
        </p:spPr>
      </p:pic>
    </p:spTree>
    <p:extLst>
      <p:ext uri="{BB962C8B-B14F-4D97-AF65-F5344CB8AC3E}">
        <p14:creationId xmlns:p14="http://schemas.microsoft.com/office/powerpoint/2010/main" val="3764871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2"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22"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999" y="5933235"/>
            <a:ext cx="2080410" cy="511287"/>
          </a:xfrm>
          <a:prstGeom prst="rect">
            <a:avLst/>
          </a:prstGeom>
        </p:spPr>
      </p:pic>
    </p:spTree>
    <p:extLst>
      <p:ext uri="{BB962C8B-B14F-4D97-AF65-F5344CB8AC3E}">
        <p14:creationId xmlns:p14="http://schemas.microsoft.com/office/powerpoint/2010/main" val="10367211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999" y="5933235"/>
            <a:ext cx="2080410" cy="511287"/>
          </a:xfrm>
          <a:prstGeom prst="rect">
            <a:avLst/>
          </a:prstGeom>
        </p:spPr>
      </p:pic>
    </p:spTree>
    <p:extLst>
      <p:ext uri="{BB962C8B-B14F-4D97-AF65-F5344CB8AC3E}">
        <p14:creationId xmlns:p14="http://schemas.microsoft.com/office/powerpoint/2010/main" val="29279317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999" y="5933235"/>
            <a:ext cx="2080410" cy="511287"/>
          </a:xfrm>
          <a:prstGeom prst="rect">
            <a:avLst/>
          </a:prstGeom>
        </p:spPr>
      </p:pic>
    </p:spTree>
    <p:extLst>
      <p:ext uri="{BB962C8B-B14F-4D97-AF65-F5344CB8AC3E}">
        <p14:creationId xmlns:p14="http://schemas.microsoft.com/office/powerpoint/2010/main" val="30472189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dirty="0"/>
              <a:t>Click to edit Master title style</a:t>
            </a:r>
          </a:p>
        </p:txBody>
      </p:sp>
      <p:sp>
        <p:nvSpPr>
          <p:cNvPr id="19"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999" y="5933235"/>
            <a:ext cx="2080410" cy="511287"/>
          </a:xfrm>
          <a:prstGeom prst="rect">
            <a:avLst/>
          </a:prstGeom>
        </p:spPr>
      </p:pic>
    </p:spTree>
    <p:extLst>
      <p:ext uri="{BB962C8B-B14F-4D97-AF65-F5344CB8AC3E}">
        <p14:creationId xmlns:p14="http://schemas.microsoft.com/office/powerpoint/2010/main" val="4975444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5"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3702" y="5586823"/>
            <a:ext cx="2080410" cy="511287"/>
          </a:xfrm>
          <a:prstGeom prst="rect">
            <a:avLst/>
          </a:prstGeom>
        </p:spPr>
      </p:pic>
    </p:spTree>
    <p:extLst>
      <p:ext uri="{BB962C8B-B14F-4D97-AF65-F5344CB8AC3E}">
        <p14:creationId xmlns:p14="http://schemas.microsoft.com/office/powerpoint/2010/main" val="6806702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a:xfrm>
            <a:off x="194563" y="189651"/>
            <a:ext cx="7565138" cy="1131147"/>
          </a:xfrm>
          <a:prstGeom prst="rect">
            <a:avLst/>
          </a:prstGeom>
        </p:spPr>
        <p:txBody>
          <a:body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9630" y="5677298"/>
            <a:ext cx="1891282" cy="464806"/>
          </a:xfrm>
          <a:prstGeom prst="rect">
            <a:avLst/>
          </a:prstGeom>
        </p:spPr>
      </p:pic>
    </p:spTree>
    <p:extLst>
      <p:ext uri="{BB962C8B-B14F-4D97-AF65-F5344CB8AC3E}">
        <p14:creationId xmlns:p14="http://schemas.microsoft.com/office/powerpoint/2010/main" val="24419948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38235" y="6429183"/>
            <a:ext cx="7294514"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200913" y="6429183"/>
            <a:ext cx="402926"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264416" y="1580086"/>
            <a:ext cx="828903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194563" y="189651"/>
            <a:ext cx="7565138" cy="1131147"/>
          </a:xfrm>
          <a:prstGeom prst="rect">
            <a:avLst/>
          </a:prstGeom>
        </p:spPr>
        <p:txBody>
          <a:bodyPr vert="horz" lIns="91440" tIns="45720" rIns="91440" bIns="45720" rtlCol="0" anchor="t" anchorCtr="0">
            <a:noAutofit/>
          </a:bodyPr>
          <a:lstStyle/>
          <a:p>
            <a:r>
              <a:rPr lang="en-US" dirty="0"/>
              <a:t>Click to edit Master title style</a:t>
            </a:r>
          </a:p>
        </p:txBody>
      </p:sp>
      <p:pic>
        <p:nvPicPr>
          <p:cNvPr id="2" name="Picture 1"/>
          <p:cNvPicPr>
            <a:picLocks noChangeAspect="1"/>
          </p:cNvPicPr>
          <p:nvPr userDrawn="1"/>
        </p:nvPicPr>
        <p:blipFill rotWithShape="1">
          <a:blip r:embed="rId29" cstate="print">
            <a:extLst>
              <a:ext uri="{28A0092B-C50C-407E-A947-70E740481C1C}">
                <a14:useLocalDpi xmlns:a14="http://schemas.microsoft.com/office/drawing/2010/main" val="0"/>
              </a:ext>
            </a:extLst>
          </a:blip>
          <a:srcRect l="69420" b="85314"/>
          <a:stretch/>
        </p:blipFill>
        <p:spPr>
          <a:xfrm>
            <a:off x="6573077" y="0"/>
            <a:ext cx="2570921" cy="926019"/>
          </a:xfrm>
          <a:prstGeom prst="rect">
            <a:avLst/>
          </a:prstGeom>
        </p:spPr>
      </p:pic>
      <p:pic>
        <p:nvPicPr>
          <p:cNvPr id="8" name="Picture 7" descr="Magellan logo.png"/>
          <p:cNvPicPr>
            <a:picLocks noChangeAspect="1"/>
          </p:cNvPicPr>
          <p:nvPr userDrawn="1"/>
        </p:nvPicPr>
        <p:blipFill>
          <a:blip r:embed="rId30" cstate="print"/>
          <a:stretch>
            <a:fillRect/>
          </a:stretch>
        </p:blipFill>
        <p:spPr>
          <a:xfrm>
            <a:off x="7885043" y="6498548"/>
            <a:ext cx="964523" cy="236439"/>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90" r:id="rId4"/>
    <p:sldLayoutId id="2147483691" r:id="rId5"/>
    <p:sldLayoutId id="2147483692" r:id="rId6"/>
    <p:sldLayoutId id="2147483693" r:id="rId7"/>
    <p:sldLayoutId id="2147483667" r:id="rId8"/>
    <p:sldLayoutId id="2147483694" r:id="rId9"/>
    <p:sldLayoutId id="2147483682" r:id="rId10"/>
    <p:sldLayoutId id="2147483684" r:id="rId11"/>
    <p:sldLayoutId id="2147483685" r:id="rId12"/>
    <p:sldLayoutId id="2147483683" r:id="rId13"/>
    <p:sldLayoutId id="2147483686" r:id="rId14"/>
    <p:sldLayoutId id="2147483687" r:id="rId15"/>
    <p:sldLayoutId id="2147483688" r:id="rId16"/>
    <p:sldLayoutId id="2147483689" r:id="rId17"/>
    <p:sldLayoutId id="2147483678" r:id="rId18"/>
    <p:sldLayoutId id="2147483697" r:id="rId19"/>
    <p:sldLayoutId id="2147483679" r:id="rId20"/>
    <p:sldLayoutId id="2147483696" r:id="rId21"/>
    <p:sldLayoutId id="2147483698" r:id="rId22"/>
    <p:sldLayoutId id="2147483654" r:id="rId23"/>
    <p:sldLayoutId id="2147483650" r:id="rId24"/>
    <p:sldLayoutId id="2147483695" r:id="rId25"/>
    <p:sldLayoutId id="2147483652" r:id="rId26"/>
    <p:sldLayoutId id="2147483655" r:id="rId27"/>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hyperlink" Target="https://nam05.safelinks.protection.outlook.com/?url=http://www.fchp.org/providers/criteria-policies-guidelines/payment-policies.aspx&amp;data=01|01|Benjamin.Barner@fallonhealth.org|0a3f9518a5f544db019408d72caacfa7|86dcdeaaad5341099de51e7caf8116fb|1&amp;sdata=Ski7end6FSA7gaEs80C5co2QadVKmsIYHsPtq9mFhnI%3D&amp;reserved=0" TargetMode="External"/><Relationship Id="rId4" Type="http://schemas.openxmlformats.org/officeDocument/2006/relationships/hyperlink" Target="mailto:askfchp@fallonhealth.org"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ljcorbett@magellanhealth.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fchp.org/providers/announcements.aspx"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hyperlink" Target="https://nam05.safelinks.protection.outlook.com/?url=http://fchp.org/en/providers/criteria-policies-guidelines/payment-policies.aspx&amp;data=01|01|Benjamin.Barner@fallonhealth.org|8c4fd871688842ab096908d756513d4b|86dcdeaaad5341099de51e7caf8116fb|1&amp;sdata=hnLXIETujcfXZiLQAPM%2B2c6OFlY/aE%2BppYdmieQNH3I%3D&amp;reserved=0" TargetMode="External"/><Relationship Id="rId4" Type="http://schemas.openxmlformats.org/officeDocument/2006/relationships/hyperlink" Target="http://www.fchp.org/providers/pharmacy/online-drug-formulary.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4002" y="887894"/>
            <a:ext cx="5817070" cy="2313100"/>
          </a:xfrm>
        </p:spPr>
        <p:txBody>
          <a:bodyPr/>
          <a:lstStyle/>
          <a:p>
            <a:r>
              <a:rPr lang="en-US" sz="3200" dirty="0"/>
              <a:t>Fallon Health</a:t>
            </a:r>
            <a:br>
              <a:rPr lang="en-US" sz="3200" dirty="0"/>
            </a:br>
            <a:r>
              <a:rPr lang="en-US" sz="3200" dirty="0"/>
              <a:t>Medical Pharmacy </a:t>
            </a:r>
            <a:br>
              <a:rPr lang="en-US" sz="3200" dirty="0"/>
            </a:br>
            <a:r>
              <a:rPr lang="en-US" sz="3200" dirty="0"/>
              <a:t>Prior Authorization Program</a:t>
            </a:r>
          </a:p>
        </p:txBody>
      </p:sp>
      <p:sp>
        <p:nvSpPr>
          <p:cNvPr id="13" name="Text Placeholder 12"/>
          <p:cNvSpPr>
            <a:spLocks noGrp="1"/>
          </p:cNvSpPr>
          <p:nvPr>
            <p:ph type="subTitle" idx="1"/>
          </p:nvPr>
        </p:nvSpPr>
        <p:spPr>
          <a:xfrm>
            <a:off x="474003" y="3806287"/>
            <a:ext cx="4962703" cy="2950648"/>
          </a:xfrm>
        </p:spPr>
        <p:txBody>
          <a:bodyPr/>
          <a:lstStyle/>
          <a:p>
            <a:r>
              <a:rPr lang="en-US" sz="1800" dirty="0"/>
              <a:t>Presented by Lisa Corbett </a:t>
            </a:r>
          </a:p>
          <a:p>
            <a:r>
              <a:rPr lang="en-US" sz="1800" dirty="0"/>
              <a:t>senior provider relations manager, Magellan RX Management</a:t>
            </a:r>
          </a:p>
        </p:txBody>
      </p:sp>
      <p:cxnSp>
        <p:nvCxnSpPr>
          <p:cNvPr id="4" name="Straight Connector 3"/>
          <p:cNvCxnSpPr/>
          <p:nvPr/>
        </p:nvCxnSpPr>
        <p:spPr>
          <a:xfrm>
            <a:off x="594441" y="3431918"/>
            <a:ext cx="39506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2354" y="79861"/>
            <a:ext cx="1976535" cy="533412"/>
          </a:xfrm>
          <a:prstGeom prst="rect">
            <a:avLst/>
          </a:prstGeom>
        </p:spPr>
      </p:pic>
    </p:spTree>
    <p:extLst>
      <p:ext uri="{BB962C8B-B14F-4D97-AF65-F5344CB8AC3E}">
        <p14:creationId xmlns:p14="http://schemas.microsoft.com/office/powerpoint/2010/main" val="8446449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Review Process</a:t>
            </a:r>
            <a:endParaRPr lang="en-US" dirty="0">
              <a:solidFill>
                <a:schemeClr val="tx2"/>
              </a:solidFill>
            </a:endParaRPr>
          </a:p>
        </p:txBody>
      </p:sp>
      <p:cxnSp>
        <p:nvCxnSpPr>
          <p:cNvPr id="6" name="Straight Connector 5"/>
          <p:cNvCxnSpPr/>
          <p:nvPr/>
        </p:nvCxnSpPr>
        <p:spPr>
          <a:xfrm>
            <a:off x="2356006" y="3647071"/>
            <a:ext cx="451544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0946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11</a:t>
            </a:fld>
            <a:endParaRPr lang="en-US"/>
          </a:p>
        </p:txBody>
      </p:sp>
      <p:sp>
        <p:nvSpPr>
          <p:cNvPr id="3" name="Title 2"/>
          <p:cNvSpPr>
            <a:spLocks noGrp="1"/>
          </p:cNvSpPr>
          <p:nvPr>
            <p:ph type="title"/>
          </p:nvPr>
        </p:nvSpPr>
        <p:spPr/>
        <p:txBody>
          <a:bodyPr/>
          <a:lstStyle/>
          <a:p>
            <a:r>
              <a:rPr lang="en-US" dirty="0"/>
              <a:t>Provider Responsibilities</a:t>
            </a:r>
          </a:p>
        </p:txBody>
      </p:sp>
      <p:grpSp>
        <p:nvGrpSpPr>
          <p:cNvPr id="4" name="Group 3"/>
          <p:cNvGrpSpPr/>
          <p:nvPr/>
        </p:nvGrpSpPr>
        <p:grpSpPr>
          <a:xfrm>
            <a:off x="914401" y="1320798"/>
            <a:ext cx="7076454" cy="4494753"/>
            <a:chOff x="1301059" y="1651379"/>
            <a:chExt cx="6519107" cy="4164172"/>
          </a:xfrm>
        </p:grpSpPr>
        <p:pic>
          <p:nvPicPr>
            <p:cNvPr id="5" name="Picture 4" descr="Ordering vs Rendering Provider - 02.png"/>
            <p:cNvPicPr>
              <a:picLocks noChangeAspect="1"/>
            </p:cNvPicPr>
            <p:nvPr/>
          </p:nvPicPr>
          <p:blipFill>
            <a:blip r:embed="rId2" cstate="print"/>
            <a:srcRect t="26813"/>
            <a:stretch>
              <a:fillRect/>
            </a:stretch>
          </p:blipFill>
          <p:spPr>
            <a:xfrm>
              <a:off x="1301059" y="1651379"/>
              <a:ext cx="1387549" cy="4164172"/>
            </a:xfrm>
            <a:prstGeom prst="rect">
              <a:avLst/>
            </a:prstGeom>
          </p:spPr>
        </p:pic>
        <p:sp>
          <p:nvSpPr>
            <p:cNvPr id="6" name="TextBox 5"/>
            <p:cNvSpPr txBox="1"/>
            <p:nvPr/>
          </p:nvSpPr>
          <p:spPr>
            <a:xfrm>
              <a:off x="3098451" y="2320119"/>
              <a:ext cx="4721715" cy="882503"/>
            </a:xfrm>
            <a:prstGeom prst="rect">
              <a:avLst/>
            </a:prstGeom>
            <a:noFill/>
          </p:spPr>
          <p:txBody>
            <a:bodyPr wrap="square" lIns="0" tIns="0" rIns="0" bIns="0" rtlCol="0">
              <a:noAutofit/>
            </a:bodyPr>
            <a:lstStyle/>
            <a:p>
              <a:r>
                <a:rPr lang="en-US" sz="2000" dirty="0">
                  <a:latin typeface="Calibri-Italic"/>
                </a:rPr>
                <a:t>Responsible for obtaining the prior authorization before services are provided. </a:t>
              </a:r>
            </a:p>
            <a:p>
              <a:endParaRPr lang="en-US" dirty="0">
                <a:latin typeface="Calibri-Italic"/>
              </a:endParaRPr>
            </a:p>
          </p:txBody>
        </p:sp>
        <p:sp>
          <p:nvSpPr>
            <p:cNvPr id="7" name="TextBox 6"/>
            <p:cNvSpPr txBox="1"/>
            <p:nvPr/>
          </p:nvSpPr>
          <p:spPr>
            <a:xfrm>
              <a:off x="3098451" y="4572000"/>
              <a:ext cx="4721715" cy="705082"/>
            </a:xfrm>
            <a:prstGeom prst="rect">
              <a:avLst/>
            </a:prstGeom>
            <a:noFill/>
          </p:spPr>
          <p:txBody>
            <a:bodyPr wrap="square" lIns="0" tIns="0" rIns="0" bIns="0" rtlCol="0">
              <a:noAutofit/>
            </a:bodyPr>
            <a:lstStyle/>
            <a:p>
              <a:endParaRPr lang="en-US" dirty="0">
                <a:latin typeface="Calibri-Italic"/>
              </a:endParaRPr>
            </a:p>
          </p:txBody>
        </p:sp>
      </p:grpSp>
      <p:sp>
        <p:nvSpPr>
          <p:cNvPr id="9" name="TextBox 8"/>
          <p:cNvSpPr txBox="1"/>
          <p:nvPr/>
        </p:nvSpPr>
        <p:spPr>
          <a:xfrm>
            <a:off x="2865459" y="4377525"/>
            <a:ext cx="5125395" cy="952562"/>
          </a:xfrm>
          <a:prstGeom prst="rect">
            <a:avLst/>
          </a:prstGeom>
          <a:noFill/>
        </p:spPr>
        <p:txBody>
          <a:bodyPr wrap="square" lIns="0" tIns="0" rIns="0" bIns="0" rtlCol="0">
            <a:noAutofit/>
          </a:bodyPr>
          <a:lstStyle/>
          <a:p>
            <a:r>
              <a:rPr lang="en-US" sz="2000" dirty="0">
                <a:latin typeface="Calibri-Italic"/>
              </a:rPr>
              <a:t>Responsible for ensuring that the authorization was obtained prior to services being rendered. </a:t>
            </a:r>
          </a:p>
          <a:p>
            <a:endParaRPr lang="en-US" dirty="0">
              <a:latin typeface="Calibri-Italic"/>
            </a:endParaRPr>
          </a:p>
        </p:txBody>
      </p:sp>
    </p:spTree>
    <p:extLst>
      <p:ext uri="{BB962C8B-B14F-4D97-AF65-F5344CB8AC3E}">
        <p14:creationId xmlns:p14="http://schemas.microsoft.com/office/powerpoint/2010/main" val="32200669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12</a:t>
            </a:fld>
            <a:endParaRPr lang="en-US"/>
          </a:p>
        </p:txBody>
      </p:sp>
      <p:sp>
        <p:nvSpPr>
          <p:cNvPr id="3" name="Title 2"/>
          <p:cNvSpPr>
            <a:spLocks noGrp="1"/>
          </p:cNvSpPr>
          <p:nvPr>
            <p:ph type="title"/>
          </p:nvPr>
        </p:nvSpPr>
        <p:spPr/>
        <p:txBody>
          <a:bodyPr/>
          <a:lstStyle/>
          <a:p>
            <a:r>
              <a:rPr lang="en-US" dirty="0"/>
              <a:t>Information Needed</a:t>
            </a:r>
          </a:p>
        </p:txBody>
      </p:sp>
      <p:pic>
        <p:nvPicPr>
          <p:cNvPr id="4" name="Content Placeholder 6" descr="Information Needed for Prior Authorization - 03.png"/>
          <p:cNvPicPr>
            <a:picLocks noChangeAspect="1"/>
          </p:cNvPicPr>
          <p:nvPr/>
        </p:nvPicPr>
        <p:blipFill>
          <a:blip r:embed="rId2" cstate="print"/>
          <a:srcRect t="5418" b="5347"/>
          <a:stretch>
            <a:fillRect/>
          </a:stretch>
        </p:blipFill>
        <p:spPr>
          <a:xfrm>
            <a:off x="135467" y="1351127"/>
            <a:ext cx="7963667" cy="4243026"/>
          </a:xfrm>
          <a:prstGeom prst="rect">
            <a:avLst/>
          </a:prstGeom>
        </p:spPr>
      </p:pic>
      <p:sp>
        <p:nvSpPr>
          <p:cNvPr id="5" name="TextBox 4"/>
          <p:cNvSpPr txBox="1"/>
          <p:nvPr/>
        </p:nvSpPr>
        <p:spPr>
          <a:xfrm>
            <a:off x="457200" y="3062177"/>
            <a:ext cx="2075689" cy="2531976"/>
          </a:xfrm>
          <a:prstGeom prst="rect">
            <a:avLst/>
          </a:prstGeom>
          <a:noFill/>
        </p:spPr>
        <p:txBody>
          <a:bodyPr wrap="square" lIns="0" tIns="0" rIns="0" bIns="0" rtlCol="0">
            <a:noAutofit/>
          </a:bodyPr>
          <a:lstStyle/>
          <a:p>
            <a:pPr>
              <a:buFont typeface="Arial" pitchFamily="34" charset="0"/>
              <a:buChar char="•"/>
            </a:pPr>
            <a:r>
              <a:rPr lang="en-US" sz="1400" dirty="0"/>
              <a:t>  Ordering Provider </a:t>
            </a:r>
          </a:p>
          <a:p>
            <a:r>
              <a:rPr lang="en-US" sz="1400" dirty="0"/>
              <a:t>    Name</a:t>
            </a:r>
          </a:p>
          <a:p>
            <a:pPr>
              <a:buFont typeface="Arial" pitchFamily="34" charset="0"/>
              <a:buChar char="•"/>
            </a:pPr>
            <a:r>
              <a:rPr lang="en-US" sz="1400" dirty="0"/>
              <a:t>  Tax ID</a:t>
            </a:r>
          </a:p>
          <a:p>
            <a:pPr>
              <a:buFont typeface="Arial" pitchFamily="34" charset="0"/>
              <a:buChar char="•"/>
            </a:pPr>
            <a:r>
              <a:rPr lang="en-US" sz="1400" dirty="0"/>
              <a:t>  Address</a:t>
            </a:r>
          </a:p>
          <a:p>
            <a:pPr>
              <a:buFont typeface="Arial" pitchFamily="34" charset="0"/>
              <a:buChar char="•"/>
            </a:pPr>
            <a:r>
              <a:rPr lang="en-US" sz="1400" dirty="0"/>
              <a:t>  Office Telephone  </a:t>
            </a:r>
          </a:p>
          <a:p>
            <a:r>
              <a:rPr lang="en-US" sz="1400" dirty="0"/>
              <a:t>    Number</a:t>
            </a:r>
          </a:p>
          <a:p>
            <a:endParaRPr lang="en-US" sz="1400" dirty="0"/>
          </a:p>
          <a:p>
            <a:r>
              <a:rPr lang="en-US" sz="1400" dirty="0"/>
              <a:t>(Same information is needed for Rendering Provider if different </a:t>
            </a:r>
          </a:p>
          <a:p>
            <a:r>
              <a:rPr lang="en-US" sz="1400" dirty="0"/>
              <a:t>from Ordering Provider)</a:t>
            </a:r>
          </a:p>
          <a:p>
            <a:pPr>
              <a:buFontTx/>
              <a:buChar char="-"/>
            </a:pPr>
            <a:endParaRPr lang="en-US" sz="1400" dirty="0"/>
          </a:p>
        </p:txBody>
      </p:sp>
      <p:sp>
        <p:nvSpPr>
          <p:cNvPr id="6" name="TextBox 5"/>
          <p:cNvSpPr txBox="1"/>
          <p:nvPr/>
        </p:nvSpPr>
        <p:spPr>
          <a:xfrm>
            <a:off x="2685288" y="3062177"/>
            <a:ext cx="1773936" cy="2531976"/>
          </a:xfrm>
          <a:prstGeom prst="rect">
            <a:avLst/>
          </a:prstGeom>
          <a:noFill/>
        </p:spPr>
        <p:txBody>
          <a:bodyPr wrap="square" lIns="0" tIns="0" rIns="0" bIns="0" rtlCol="0">
            <a:noAutofit/>
          </a:bodyPr>
          <a:lstStyle/>
          <a:p>
            <a:pPr>
              <a:buFont typeface="Arial" pitchFamily="34" charset="0"/>
              <a:buChar char="•"/>
            </a:pPr>
            <a:r>
              <a:rPr lang="en-US" sz="1400" dirty="0"/>
              <a:t>  Member Name</a:t>
            </a:r>
          </a:p>
          <a:p>
            <a:pPr>
              <a:buFont typeface="Arial" pitchFamily="34" charset="0"/>
              <a:buChar char="•"/>
            </a:pPr>
            <a:r>
              <a:rPr lang="en-US" sz="1400" dirty="0"/>
              <a:t>  Date of Birth</a:t>
            </a:r>
          </a:p>
          <a:p>
            <a:pPr>
              <a:buFont typeface="Arial" pitchFamily="34" charset="0"/>
              <a:buChar char="•"/>
            </a:pPr>
            <a:r>
              <a:rPr lang="en-US" sz="1400" dirty="0"/>
              <a:t>  ID Number</a:t>
            </a:r>
          </a:p>
          <a:p>
            <a:pPr>
              <a:buFont typeface="Arial" pitchFamily="34" charset="0"/>
              <a:buChar char="•"/>
            </a:pPr>
            <a:r>
              <a:rPr lang="en-US" sz="1400" dirty="0"/>
              <a:t>  Height</a:t>
            </a:r>
          </a:p>
          <a:p>
            <a:pPr>
              <a:buFont typeface="Arial" pitchFamily="34" charset="0"/>
              <a:buChar char="•"/>
            </a:pPr>
            <a:r>
              <a:rPr lang="en-US" sz="1400" dirty="0"/>
              <a:t>  Weight</a:t>
            </a:r>
          </a:p>
          <a:p>
            <a:pPr>
              <a:buFont typeface="Arial" pitchFamily="34" charset="0"/>
              <a:buChar char="•"/>
            </a:pPr>
            <a:r>
              <a:rPr lang="en-US" sz="1400" dirty="0"/>
              <a:t>  Diagnosis Code</a:t>
            </a:r>
          </a:p>
          <a:p>
            <a:endParaRPr lang="en-US" sz="1400" dirty="0"/>
          </a:p>
        </p:txBody>
      </p:sp>
      <p:sp>
        <p:nvSpPr>
          <p:cNvPr id="7" name="TextBox 6"/>
          <p:cNvSpPr txBox="1"/>
          <p:nvPr/>
        </p:nvSpPr>
        <p:spPr>
          <a:xfrm>
            <a:off x="4611623" y="3062177"/>
            <a:ext cx="1967024" cy="2531976"/>
          </a:xfrm>
          <a:prstGeom prst="rect">
            <a:avLst/>
          </a:prstGeom>
          <a:noFill/>
        </p:spPr>
        <p:txBody>
          <a:bodyPr wrap="square" lIns="0" tIns="0" rIns="0" bIns="0" rtlCol="0">
            <a:noAutofit/>
          </a:bodyPr>
          <a:lstStyle/>
          <a:p>
            <a:pPr>
              <a:buFont typeface="Arial" pitchFamily="34" charset="0"/>
              <a:buChar char="•"/>
            </a:pPr>
            <a:r>
              <a:rPr lang="en-US" sz="1400" dirty="0"/>
              <a:t>  Place of Service Code</a:t>
            </a:r>
          </a:p>
          <a:p>
            <a:pPr>
              <a:buFont typeface="Arial" pitchFamily="34" charset="0"/>
              <a:buChar char="•"/>
            </a:pPr>
            <a:r>
              <a:rPr lang="en-US" sz="1400" dirty="0"/>
              <a:t>  Requested Drug Name</a:t>
            </a:r>
          </a:p>
          <a:p>
            <a:r>
              <a:rPr lang="en-US" sz="1400" dirty="0"/>
              <a:t>    or HCPCS Code</a:t>
            </a:r>
          </a:p>
          <a:p>
            <a:pPr>
              <a:buFont typeface="Arial" pitchFamily="34" charset="0"/>
              <a:buChar char="•"/>
            </a:pPr>
            <a:r>
              <a:rPr lang="en-US" sz="1400" dirty="0"/>
              <a:t>  Dosage</a:t>
            </a:r>
          </a:p>
          <a:p>
            <a:pPr>
              <a:buFont typeface="Arial" pitchFamily="34" charset="0"/>
              <a:buChar char="•"/>
            </a:pPr>
            <a:r>
              <a:rPr lang="en-US" sz="1400" dirty="0"/>
              <a:t>  Frequency</a:t>
            </a:r>
          </a:p>
          <a:p>
            <a:pPr>
              <a:buFont typeface="Arial" pitchFamily="34" charset="0"/>
              <a:buChar char="•"/>
            </a:pPr>
            <a:r>
              <a:rPr lang="en-US" sz="1400" dirty="0"/>
              <a:t>  Anticipated Start Date  </a:t>
            </a:r>
          </a:p>
          <a:p>
            <a:r>
              <a:rPr lang="en-US" sz="1400" dirty="0"/>
              <a:t>    of Treatment</a:t>
            </a:r>
          </a:p>
          <a:p>
            <a:pPr>
              <a:buFontTx/>
              <a:buChar char="-"/>
            </a:pPr>
            <a:endParaRPr lang="en-US" sz="1400" dirty="0"/>
          </a:p>
        </p:txBody>
      </p:sp>
      <p:sp>
        <p:nvSpPr>
          <p:cNvPr id="8" name="TextBox 7"/>
          <p:cNvSpPr txBox="1"/>
          <p:nvPr/>
        </p:nvSpPr>
        <p:spPr>
          <a:xfrm>
            <a:off x="6912864" y="3062177"/>
            <a:ext cx="1773936" cy="2531976"/>
          </a:xfrm>
          <a:prstGeom prst="rect">
            <a:avLst/>
          </a:prstGeom>
          <a:noFill/>
        </p:spPr>
        <p:txBody>
          <a:bodyPr wrap="square" lIns="0" tIns="0" rIns="0" bIns="0" rtlCol="0">
            <a:noAutofit/>
          </a:bodyPr>
          <a:lstStyle/>
          <a:p>
            <a:pPr>
              <a:buFont typeface="Arial" pitchFamily="34" charset="0"/>
              <a:buChar char="•"/>
            </a:pPr>
            <a:r>
              <a:rPr lang="en-US" sz="1400" dirty="0"/>
              <a:t>  Clinical notes</a:t>
            </a:r>
          </a:p>
          <a:p>
            <a:pPr>
              <a:buFont typeface="Arial" pitchFamily="34" charset="0"/>
              <a:buChar char="•"/>
            </a:pPr>
            <a:r>
              <a:rPr lang="en-US" sz="1400" dirty="0"/>
              <a:t>  Pathology Reports</a:t>
            </a:r>
          </a:p>
          <a:p>
            <a:pPr>
              <a:buFont typeface="Arial" pitchFamily="34" charset="0"/>
              <a:buChar char="•"/>
            </a:pPr>
            <a:r>
              <a:rPr lang="en-US" sz="1400" dirty="0"/>
              <a:t>  Relevant Test Results</a:t>
            </a:r>
          </a:p>
          <a:p>
            <a:pPr>
              <a:buFontTx/>
              <a:buChar char="-"/>
            </a:pPr>
            <a:endParaRPr lang="en-US" sz="1400" dirty="0"/>
          </a:p>
        </p:txBody>
      </p:sp>
      <p:sp>
        <p:nvSpPr>
          <p:cNvPr id="9" name="Rectangle 8"/>
          <p:cNvSpPr/>
          <p:nvPr/>
        </p:nvSpPr>
        <p:spPr>
          <a:xfrm>
            <a:off x="200913" y="5134417"/>
            <a:ext cx="8735823" cy="1138773"/>
          </a:xfrm>
          <a:prstGeom prst="rect">
            <a:avLst/>
          </a:prstGeom>
        </p:spPr>
        <p:txBody>
          <a:bodyPr wrap="square">
            <a:spAutoFit/>
          </a:bodyPr>
          <a:lstStyle/>
          <a:p>
            <a:pPr algn="ctr"/>
            <a:endParaRPr lang="en-US" i="1" dirty="0"/>
          </a:p>
          <a:p>
            <a:pPr algn="ctr"/>
            <a:endParaRPr lang="en-US" i="1" dirty="0"/>
          </a:p>
          <a:p>
            <a:pPr algn="ctr"/>
            <a:r>
              <a:rPr lang="en-US" sz="1600" i="1" dirty="0"/>
              <a:t>If additional information is requested by Magellan Rx, the practitioner should be prepared to upload documents on the provider portal or to fax documents to Magellan Rx HIPAA compliant fax.</a:t>
            </a:r>
          </a:p>
        </p:txBody>
      </p:sp>
    </p:spTree>
    <p:extLst>
      <p:ext uri="{BB962C8B-B14F-4D97-AF65-F5344CB8AC3E}">
        <p14:creationId xmlns:p14="http://schemas.microsoft.com/office/powerpoint/2010/main" val="34231779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13</a:t>
            </a:fld>
            <a:endParaRPr lang="en-US"/>
          </a:p>
        </p:txBody>
      </p:sp>
      <p:sp>
        <p:nvSpPr>
          <p:cNvPr id="3" name="Title 2"/>
          <p:cNvSpPr>
            <a:spLocks noGrp="1"/>
          </p:cNvSpPr>
          <p:nvPr>
            <p:ph type="title"/>
          </p:nvPr>
        </p:nvSpPr>
        <p:spPr/>
        <p:txBody>
          <a:bodyPr/>
          <a:lstStyle/>
          <a:p>
            <a:r>
              <a:rPr lang="en-US" dirty="0"/>
              <a:t>Timeframes</a:t>
            </a:r>
          </a:p>
        </p:txBody>
      </p:sp>
      <p:sp>
        <p:nvSpPr>
          <p:cNvPr id="5" name="TextBox 4"/>
          <p:cNvSpPr txBox="1"/>
          <p:nvPr/>
        </p:nvSpPr>
        <p:spPr>
          <a:xfrm>
            <a:off x="2085449" y="1105464"/>
            <a:ext cx="1080835" cy="1106436"/>
          </a:xfrm>
          <a:prstGeom prst="rect">
            <a:avLst/>
          </a:prstGeom>
          <a:noFill/>
        </p:spPr>
        <p:txBody>
          <a:bodyPr wrap="square" lIns="0" tIns="0" rIns="0" bIns="0" rtlCol="0">
            <a:noAutofit/>
          </a:bodyPr>
          <a:lstStyle/>
          <a:p>
            <a:pPr algn="ctr"/>
            <a:r>
              <a:rPr lang="en-US" sz="2800" b="1" dirty="0">
                <a:solidFill>
                  <a:schemeClr val="bg1"/>
                </a:solidFill>
              </a:rPr>
              <a:t>  </a:t>
            </a:r>
          </a:p>
          <a:p>
            <a:pPr algn="ctr"/>
            <a:r>
              <a:rPr lang="en-US" sz="2000" dirty="0">
                <a:solidFill>
                  <a:schemeClr val="bg1"/>
                </a:solidFill>
              </a:rPr>
              <a:t> </a:t>
            </a:r>
          </a:p>
          <a:p>
            <a:endParaRPr lang="en-US" sz="1400" i="1" dirty="0">
              <a:solidFill>
                <a:srgbClr val="ED8B00"/>
              </a:solidFill>
              <a:latin typeface="Calibri-Italic"/>
            </a:endParaRPr>
          </a:p>
        </p:txBody>
      </p:sp>
      <p:sp>
        <p:nvSpPr>
          <p:cNvPr id="7" name="TextBox 6"/>
          <p:cNvSpPr txBox="1"/>
          <p:nvPr/>
        </p:nvSpPr>
        <p:spPr>
          <a:xfrm>
            <a:off x="5486014" y="1121471"/>
            <a:ext cx="1080835" cy="1106436"/>
          </a:xfrm>
          <a:prstGeom prst="rect">
            <a:avLst/>
          </a:prstGeom>
          <a:noFill/>
        </p:spPr>
        <p:txBody>
          <a:bodyPr wrap="square" lIns="0" tIns="0" rIns="0" bIns="0" rtlCol="0">
            <a:noAutofit/>
          </a:bodyPr>
          <a:lstStyle/>
          <a:p>
            <a:pPr algn="ctr"/>
            <a:r>
              <a:rPr lang="en-US" sz="2800" b="1" dirty="0">
                <a:solidFill>
                  <a:schemeClr val="bg1"/>
                </a:solidFill>
              </a:rPr>
              <a:t> </a:t>
            </a:r>
            <a:endParaRPr lang="en-US" sz="2000" dirty="0">
              <a:solidFill>
                <a:schemeClr val="bg1"/>
              </a:solidFill>
            </a:endParaRPr>
          </a:p>
          <a:p>
            <a:endParaRPr lang="en-US" sz="1400" i="1" dirty="0">
              <a:solidFill>
                <a:srgbClr val="ED8B00"/>
              </a:solidFill>
              <a:latin typeface="Calibri-Italic"/>
            </a:endParaRPr>
          </a:p>
        </p:txBody>
      </p:sp>
      <p:graphicFrame>
        <p:nvGraphicFramePr>
          <p:cNvPr id="10" name="Table 9">
            <a:extLst>
              <a:ext uri="{FF2B5EF4-FFF2-40B4-BE49-F238E27FC236}">
                <a16:creationId xmlns:a16="http://schemas.microsoft.com/office/drawing/2014/main" id="{54863EA3-1F6A-4F12-B7A9-D912145C957E}"/>
              </a:ext>
            </a:extLst>
          </p:cNvPr>
          <p:cNvGraphicFramePr>
            <a:graphicFrameLocks noGrp="1"/>
          </p:cNvGraphicFramePr>
          <p:nvPr>
            <p:extLst>
              <p:ext uri="{D42A27DB-BD31-4B8C-83A1-F6EECF244321}">
                <p14:modId xmlns:p14="http://schemas.microsoft.com/office/powerpoint/2010/main" val="2541050110"/>
              </p:ext>
            </p:extLst>
          </p:nvPr>
        </p:nvGraphicFramePr>
        <p:xfrm>
          <a:off x="865762" y="1396999"/>
          <a:ext cx="7568118" cy="2474608"/>
        </p:xfrm>
        <a:graphic>
          <a:graphicData uri="http://schemas.openxmlformats.org/drawingml/2006/table">
            <a:tbl>
              <a:tblPr firstRow="1" bandRow="1">
                <a:tableStyleId>{93296810-A885-4BE3-A3E7-6D5BEEA58F35}</a:tableStyleId>
              </a:tblPr>
              <a:tblGrid>
                <a:gridCol w="2522706">
                  <a:extLst>
                    <a:ext uri="{9D8B030D-6E8A-4147-A177-3AD203B41FA5}">
                      <a16:colId xmlns:a16="http://schemas.microsoft.com/office/drawing/2014/main" val="1297500063"/>
                    </a:ext>
                  </a:extLst>
                </a:gridCol>
                <a:gridCol w="2522706">
                  <a:extLst>
                    <a:ext uri="{9D8B030D-6E8A-4147-A177-3AD203B41FA5}">
                      <a16:colId xmlns:a16="http://schemas.microsoft.com/office/drawing/2014/main" val="1800561681"/>
                    </a:ext>
                  </a:extLst>
                </a:gridCol>
                <a:gridCol w="2522706">
                  <a:extLst>
                    <a:ext uri="{9D8B030D-6E8A-4147-A177-3AD203B41FA5}">
                      <a16:colId xmlns:a16="http://schemas.microsoft.com/office/drawing/2014/main" val="2711934159"/>
                    </a:ext>
                  </a:extLst>
                </a:gridCol>
              </a:tblGrid>
              <a:tr h="618652">
                <a:tc>
                  <a:txBody>
                    <a:bodyPr/>
                    <a:lstStyle/>
                    <a:p>
                      <a:r>
                        <a:rPr lang="en-US" dirty="0"/>
                        <a:t>Line of Business</a:t>
                      </a:r>
                    </a:p>
                  </a:txBody>
                  <a:tcPr/>
                </a:tc>
                <a:tc>
                  <a:txBody>
                    <a:bodyPr/>
                    <a:lstStyle/>
                    <a:p>
                      <a:r>
                        <a:rPr lang="en-US" dirty="0"/>
                        <a:t>Routine Requests</a:t>
                      </a:r>
                    </a:p>
                  </a:txBody>
                  <a:tcPr/>
                </a:tc>
                <a:tc>
                  <a:txBody>
                    <a:bodyPr/>
                    <a:lstStyle/>
                    <a:p>
                      <a:r>
                        <a:rPr lang="en-US" dirty="0"/>
                        <a:t>Urgent/Expedited</a:t>
                      </a:r>
                    </a:p>
                  </a:txBody>
                  <a:tcPr/>
                </a:tc>
                <a:extLst>
                  <a:ext uri="{0D108BD9-81ED-4DB2-BD59-A6C34878D82A}">
                    <a16:rowId xmlns:a16="http://schemas.microsoft.com/office/drawing/2014/main" val="739512904"/>
                  </a:ext>
                </a:extLst>
              </a:tr>
              <a:tr h="618652">
                <a:tc>
                  <a:txBody>
                    <a:bodyPr/>
                    <a:lstStyle/>
                    <a:p>
                      <a:r>
                        <a:rPr lang="en-US" dirty="0"/>
                        <a:t>Commercial</a:t>
                      </a:r>
                    </a:p>
                  </a:txBody>
                  <a:tcPr/>
                </a:tc>
                <a:tc>
                  <a:txBody>
                    <a:bodyPr/>
                    <a:lstStyle/>
                    <a:p>
                      <a:r>
                        <a:rPr lang="en-US" u="sng" dirty="0"/>
                        <a:t>&lt;</a:t>
                      </a:r>
                      <a:r>
                        <a:rPr lang="en-US" dirty="0"/>
                        <a:t>2 Business Days</a:t>
                      </a:r>
                    </a:p>
                  </a:txBody>
                  <a:tcPr/>
                </a:tc>
                <a:tc>
                  <a:txBody>
                    <a:bodyPr/>
                    <a:lstStyle/>
                    <a:p>
                      <a:r>
                        <a:rPr lang="en-US" u="sng" dirty="0"/>
                        <a:t>&lt;</a:t>
                      </a:r>
                      <a:r>
                        <a:rPr lang="en-US" dirty="0"/>
                        <a:t>2 Business Days</a:t>
                      </a:r>
                    </a:p>
                  </a:txBody>
                  <a:tcPr/>
                </a:tc>
                <a:extLst>
                  <a:ext uri="{0D108BD9-81ED-4DB2-BD59-A6C34878D82A}">
                    <a16:rowId xmlns:a16="http://schemas.microsoft.com/office/drawing/2014/main" val="1104579411"/>
                  </a:ext>
                </a:extLst>
              </a:tr>
              <a:tr h="618652">
                <a:tc>
                  <a:txBody>
                    <a:bodyPr/>
                    <a:lstStyle/>
                    <a:p>
                      <a:r>
                        <a:rPr lang="en-US" dirty="0"/>
                        <a:t>Medicare</a:t>
                      </a:r>
                    </a:p>
                  </a:txBody>
                  <a:tcPr/>
                </a:tc>
                <a:tc>
                  <a:txBody>
                    <a:bodyPr/>
                    <a:lstStyle/>
                    <a:p>
                      <a:r>
                        <a:rPr lang="en-US" u="sng" dirty="0"/>
                        <a:t>&lt;</a:t>
                      </a:r>
                      <a:r>
                        <a:rPr lang="en-US" dirty="0"/>
                        <a:t>72 Hours</a:t>
                      </a:r>
                    </a:p>
                  </a:txBody>
                  <a:tcPr/>
                </a:tc>
                <a:tc>
                  <a:txBody>
                    <a:bodyPr/>
                    <a:lstStyle/>
                    <a:p>
                      <a:r>
                        <a:rPr lang="en-US" u="sng" dirty="0"/>
                        <a:t>&lt;</a:t>
                      </a:r>
                      <a:r>
                        <a:rPr lang="en-US" dirty="0"/>
                        <a:t>24 Hours</a:t>
                      </a:r>
                    </a:p>
                  </a:txBody>
                  <a:tcPr/>
                </a:tc>
                <a:extLst>
                  <a:ext uri="{0D108BD9-81ED-4DB2-BD59-A6C34878D82A}">
                    <a16:rowId xmlns:a16="http://schemas.microsoft.com/office/drawing/2014/main" val="567418652"/>
                  </a:ext>
                </a:extLst>
              </a:tr>
              <a:tr h="618652">
                <a:tc>
                  <a:txBody>
                    <a:bodyPr/>
                    <a:lstStyle/>
                    <a:p>
                      <a:r>
                        <a:rPr lang="en-US" dirty="0"/>
                        <a:t>Medicaid</a:t>
                      </a:r>
                    </a:p>
                  </a:txBody>
                  <a:tcPr/>
                </a:tc>
                <a:tc>
                  <a:txBody>
                    <a:bodyPr/>
                    <a:lstStyle/>
                    <a:p>
                      <a:r>
                        <a:rPr lang="en-US" u="sng" dirty="0"/>
                        <a:t>&lt;</a:t>
                      </a:r>
                      <a:r>
                        <a:rPr lang="en-US" dirty="0"/>
                        <a:t>24 Hours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&lt;</a:t>
                      </a:r>
                      <a:r>
                        <a:rPr lang="en-US" dirty="0"/>
                        <a:t>24 Hours</a:t>
                      </a:r>
                    </a:p>
                  </a:txBody>
                  <a:tcPr/>
                </a:tc>
                <a:extLst>
                  <a:ext uri="{0D108BD9-81ED-4DB2-BD59-A6C34878D82A}">
                    <a16:rowId xmlns:a16="http://schemas.microsoft.com/office/drawing/2014/main" val="1611130921"/>
                  </a:ext>
                </a:extLst>
              </a:tr>
            </a:tbl>
          </a:graphicData>
        </a:graphic>
      </p:graphicFrame>
      <p:sp>
        <p:nvSpPr>
          <p:cNvPr id="4" name="Rectangle 3">
            <a:extLst>
              <a:ext uri="{FF2B5EF4-FFF2-40B4-BE49-F238E27FC236}">
                <a16:creationId xmlns:a16="http://schemas.microsoft.com/office/drawing/2014/main" id="{6AE6E716-387A-4DC3-926C-8603C7E5B696}"/>
              </a:ext>
            </a:extLst>
          </p:cNvPr>
          <p:cNvSpPr/>
          <p:nvPr/>
        </p:nvSpPr>
        <p:spPr>
          <a:xfrm>
            <a:off x="559389" y="4266577"/>
            <a:ext cx="8102415" cy="978729"/>
          </a:xfrm>
          <a:prstGeom prst="rect">
            <a:avLst/>
          </a:prstGeom>
        </p:spPr>
        <p:txBody>
          <a:bodyPr wrap="square">
            <a:spAutoFit/>
          </a:bodyPr>
          <a:lstStyle/>
          <a:p>
            <a:pPr marL="285750" lvl="0" indent="-285750">
              <a:spcBef>
                <a:spcPct val="20000"/>
              </a:spcBef>
              <a:buFont typeface="Arial" panose="020B0604020202020204" pitchFamily="34" charset="0"/>
              <a:buChar char="•"/>
              <a:defRPr/>
            </a:pPr>
            <a:r>
              <a:rPr lang="en-US" i="1" dirty="0">
                <a:highlight>
                  <a:srgbClr val="FFFFFF"/>
                </a:highlight>
              </a:rPr>
              <a:t>The timeframes above are based on the receipt of all necessary information.</a:t>
            </a:r>
          </a:p>
          <a:p>
            <a:pPr marL="285750" lvl="0" indent="-285750">
              <a:spcBef>
                <a:spcPct val="20000"/>
              </a:spcBef>
              <a:buFont typeface="Arial" panose="020B0604020202020204" pitchFamily="34" charset="0"/>
              <a:buChar char="•"/>
              <a:defRPr/>
            </a:pPr>
            <a:r>
              <a:rPr lang="en-US" i="1" dirty="0"/>
              <a:t>Most requests can be approved upon initial outreach to Magellan if all of the necessary information is provided.</a:t>
            </a:r>
          </a:p>
        </p:txBody>
      </p:sp>
    </p:spTree>
    <p:extLst>
      <p:ext uri="{BB962C8B-B14F-4D97-AF65-F5344CB8AC3E}">
        <p14:creationId xmlns:p14="http://schemas.microsoft.com/office/powerpoint/2010/main" val="5376568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81" y="-105910"/>
            <a:ext cx="9144000" cy="6858000"/>
          </a:xfrm>
          <a:prstGeom prst="rect">
            <a:avLst/>
          </a:prstGeom>
        </p:spPr>
      </p:pic>
      <p:sp>
        <p:nvSpPr>
          <p:cNvPr id="7" name="Title 6">
            <a:extLst>
              <a:ext uri="{FF2B5EF4-FFF2-40B4-BE49-F238E27FC236}">
                <a16:creationId xmlns:a16="http://schemas.microsoft.com/office/drawing/2014/main" id="{A3186990-3E5C-44BB-9087-3F7794139F7F}"/>
              </a:ext>
            </a:extLst>
          </p:cNvPr>
          <p:cNvSpPr>
            <a:spLocks noGrp="1"/>
          </p:cNvSpPr>
          <p:nvPr>
            <p:ph type="title"/>
          </p:nvPr>
        </p:nvSpPr>
        <p:spPr/>
        <p:txBody>
          <a:bodyPr/>
          <a:lstStyle/>
          <a:p>
            <a:r>
              <a:rPr lang="en-US" dirty="0"/>
              <a:t>Determination </a:t>
            </a:r>
            <a:r>
              <a:rPr lang="en-US"/>
              <a:t>Process Flow</a:t>
            </a:r>
            <a:endParaRPr lang="en-US" dirty="0"/>
          </a:p>
        </p:txBody>
      </p:sp>
      <p:sp>
        <p:nvSpPr>
          <p:cNvPr id="2" name="Slide Number Placeholder 1">
            <a:extLst>
              <a:ext uri="{FF2B5EF4-FFF2-40B4-BE49-F238E27FC236}">
                <a16:creationId xmlns:a16="http://schemas.microsoft.com/office/drawing/2014/main" id="{29CEC5D4-C621-4412-9C9E-B803E24CC5C5}"/>
              </a:ext>
            </a:extLst>
          </p:cNvPr>
          <p:cNvSpPr>
            <a:spLocks noGrp="1"/>
          </p:cNvSpPr>
          <p:nvPr>
            <p:ph type="sldNum" sz="quarter" idx="12"/>
          </p:nvPr>
        </p:nvSpPr>
        <p:spPr/>
        <p:txBody>
          <a:bodyPr/>
          <a:lstStyle/>
          <a:p>
            <a:fld id="{BC8AEE7E-FAD4-4EE3-9D98-D5CFF485C706}" type="slidenum">
              <a:rPr lang="en-US" smtClean="0"/>
              <a:t>14</a:t>
            </a:fld>
            <a:endParaRPr lang="en-US"/>
          </a:p>
        </p:txBody>
      </p:sp>
      <p:sp>
        <p:nvSpPr>
          <p:cNvPr id="4" name="TextBox 3"/>
          <p:cNvSpPr txBox="1"/>
          <p:nvPr/>
        </p:nvSpPr>
        <p:spPr>
          <a:xfrm>
            <a:off x="557253" y="4529516"/>
            <a:ext cx="2668773" cy="1477328"/>
          </a:xfrm>
          <a:prstGeom prst="rect">
            <a:avLst/>
          </a:prstGeom>
          <a:noFill/>
        </p:spPr>
        <p:txBody>
          <a:bodyPr wrap="square" rtlCol="0">
            <a:spAutoFit/>
          </a:bodyPr>
          <a:lstStyle/>
          <a:p>
            <a:pPr algn="ctr"/>
            <a:r>
              <a:rPr lang="en-US" b="1" dirty="0">
                <a:solidFill>
                  <a:schemeClr val="tx2"/>
                </a:solidFill>
              </a:rPr>
              <a:t>INTAKE</a:t>
            </a:r>
          </a:p>
          <a:p>
            <a:pPr algn="ctr"/>
            <a:r>
              <a:rPr lang="en-US" dirty="0"/>
              <a:t>In most cases, approvals can be made based on initial information provided by the requestor. </a:t>
            </a:r>
          </a:p>
        </p:txBody>
      </p:sp>
      <p:sp>
        <p:nvSpPr>
          <p:cNvPr id="9" name="TextBox 8"/>
          <p:cNvSpPr txBox="1"/>
          <p:nvPr/>
        </p:nvSpPr>
        <p:spPr>
          <a:xfrm>
            <a:off x="2996119" y="1031671"/>
            <a:ext cx="3093395" cy="1477328"/>
          </a:xfrm>
          <a:prstGeom prst="rect">
            <a:avLst/>
          </a:prstGeom>
          <a:noFill/>
        </p:spPr>
        <p:txBody>
          <a:bodyPr wrap="square" rtlCol="0">
            <a:spAutoFit/>
          </a:bodyPr>
          <a:lstStyle/>
          <a:p>
            <a:pPr algn="ctr"/>
            <a:r>
              <a:rPr lang="en-US" b="1" dirty="0">
                <a:solidFill>
                  <a:schemeClr val="accent5"/>
                </a:solidFill>
              </a:rPr>
              <a:t>PHARMACIST REVIEW</a:t>
            </a:r>
          </a:p>
          <a:p>
            <a:pPr algn="ctr"/>
            <a:r>
              <a:rPr lang="en-US" dirty="0"/>
              <a:t>If additional detail is needed, the case is routed to an </a:t>
            </a:r>
            <a:r>
              <a:rPr lang="en-US" dirty="0" err="1"/>
              <a:t>MRx</a:t>
            </a:r>
            <a:r>
              <a:rPr lang="en-US" dirty="0"/>
              <a:t> pharmacist who will outreach to the requesting provider.</a:t>
            </a:r>
          </a:p>
        </p:txBody>
      </p:sp>
      <p:sp>
        <p:nvSpPr>
          <p:cNvPr id="10" name="TextBox 9"/>
          <p:cNvSpPr txBox="1"/>
          <p:nvPr/>
        </p:nvSpPr>
        <p:spPr>
          <a:xfrm>
            <a:off x="5437762" y="4648258"/>
            <a:ext cx="3451057" cy="1200329"/>
          </a:xfrm>
          <a:prstGeom prst="rect">
            <a:avLst/>
          </a:prstGeom>
          <a:noFill/>
        </p:spPr>
        <p:txBody>
          <a:bodyPr wrap="square" rtlCol="0">
            <a:spAutoFit/>
          </a:bodyPr>
          <a:lstStyle/>
          <a:p>
            <a:pPr algn="ctr"/>
            <a:r>
              <a:rPr lang="en-US" b="1" dirty="0">
                <a:solidFill>
                  <a:schemeClr val="accent3"/>
                </a:solidFill>
              </a:rPr>
              <a:t>PHYSICIAN REVIEW</a:t>
            </a:r>
          </a:p>
          <a:p>
            <a:pPr algn="ctr"/>
            <a:r>
              <a:rPr lang="en-US" dirty="0"/>
              <a:t>The case may be escalated to an </a:t>
            </a:r>
            <a:r>
              <a:rPr lang="en-US" dirty="0" err="1"/>
              <a:t>MRx</a:t>
            </a:r>
            <a:r>
              <a:rPr lang="en-US" dirty="0"/>
              <a:t> physician, who will discuss case with the ordering provider. </a:t>
            </a:r>
          </a:p>
        </p:txBody>
      </p:sp>
    </p:spTree>
    <p:extLst>
      <p:ext uri="{BB962C8B-B14F-4D97-AF65-F5344CB8AC3E}">
        <p14:creationId xmlns:p14="http://schemas.microsoft.com/office/powerpoint/2010/main" val="19186622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Magellan Rx Website</a:t>
            </a:r>
            <a:endParaRPr lang="en-US" dirty="0">
              <a:solidFill>
                <a:schemeClr val="tx2"/>
              </a:solidFill>
            </a:endParaRPr>
          </a:p>
        </p:txBody>
      </p:sp>
      <p:cxnSp>
        <p:nvCxnSpPr>
          <p:cNvPr id="6" name="Straight Connector 5"/>
          <p:cNvCxnSpPr/>
          <p:nvPr/>
        </p:nvCxnSpPr>
        <p:spPr>
          <a:xfrm>
            <a:off x="2356006" y="3647071"/>
            <a:ext cx="451544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5524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an Online Account</a:t>
            </a:r>
          </a:p>
        </p:txBody>
      </p:sp>
      <p:sp>
        <p:nvSpPr>
          <p:cNvPr id="4" name="Slide Number Placeholder 3"/>
          <p:cNvSpPr>
            <a:spLocks noGrp="1"/>
          </p:cNvSpPr>
          <p:nvPr>
            <p:ph type="sldNum" sz="quarter" idx="12"/>
          </p:nvPr>
        </p:nvSpPr>
        <p:spPr/>
        <p:txBody>
          <a:bodyPr/>
          <a:lstStyle/>
          <a:p>
            <a:fld id="{BC8AEE7E-FAD4-4EE3-9D98-D5CFF485C706}" type="slidenum">
              <a:rPr lang="en-US" smtClean="0"/>
              <a:t>16</a:t>
            </a:fld>
            <a:endParaRPr lang="en-US"/>
          </a:p>
        </p:txBody>
      </p:sp>
      <p:pic>
        <p:nvPicPr>
          <p:cNvPr id="7" name="Picture 2"/>
          <p:cNvPicPr>
            <a:picLocks noChangeAspect="1" noChangeArrowheads="1"/>
          </p:cNvPicPr>
          <p:nvPr/>
        </p:nvPicPr>
        <p:blipFill>
          <a:blip r:embed="rId3" cstate="print"/>
          <a:srcRect l="3354" r="5947"/>
          <a:stretch>
            <a:fillRect/>
          </a:stretch>
        </p:blipFill>
        <p:spPr bwMode="auto">
          <a:xfrm>
            <a:off x="1541446" y="755224"/>
            <a:ext cx="5247188" cy="3337465"/>
          </a:xfrm>
          <a:prstGeom prst="rect">
            <a:avLst/>
          </a:prstGeom>
          <a:noFill/>
          <a:ln w="9525">
            <a:solidFill>
              <a:schemeClr val="bg1">
                <a:lumMod val="65000"/>
              </a:schemeClr>
            </a:solidFill>
            <a:miter lim="800000"/>
            <a:headEnd/>
            <a:tailEnd/>
          </a:ln>
        </p:spPr>
      </p:pic>
      <p:sp>
        <p:nvSpPr>
          <p:cNvPr id="8" name="Content Placeholder 3"/>
          <p:cNvSpPr>
            <a:spLocks noGrp="1"/>
          </p:cNvSpPr>
          <p:nvPr>
            <p:ph sz="half" idx="4294967295"/>
          </p:nvPr>
        </p:nvSpPr>
        <p:spPr>
          <a:xfrm>
            <a:off x="1863693" y="5007744"/>
            <a:ext cx="5539056" cy="1786564"/>
          </a:xfrm>
          <a:prstGeom prst="rect">
            <a:avLst/>
          </a:prstGeom>
        </p:spPr>
        <p:txBody>
          <a:bodyPr/>
          <a:lstStyle/>
          <a:p>
            <a:pPr marL="457200" indent="-457200">
              <a:buAutoNum type="arabicPeriod"/>
            </a:pPr>
            <a:r>
              <a:rPr lang="en-US" sz="1600" b="0" dirty="0"/>
              <a:t>Visit our self-service provider portal at </a:t>
            </a:r>
            <a:r>
              <a:rPr lang="en-US" sz="1600" dirty="0"/>
              <a:t>ih.MagellanRx.com</a:t>
            </a:r>
          </a:p>
          <a:p>
            <a:pPr marL="457200" indent="-457200">
              <a:buAutoNum type="arabicPeriod"/>
            </a:pPr>
            <a:r>
              <a:rPr lang="en-US" sz="1600" b="0" dirty="0"/>
              <a:t>Click on </a:t>
            </a:r>
            <a:r>
              <a:rPr lang="en-US" sz="1600" dirty="0"/>
              <a:t>New Access Request-Provider </a:t>
            </a:r>
            <a:r>
              <a:rPr lang="en-US" sz="1600" b="0" dirty="0"/>
              <a:t>under </a:t>
            </a:r>
            <a:r>
              <a:rPr lang="en-US" sz="1600" dirty="0"/>
              <a:t>Quick Links</a:t>
            </a:r>
          </a:p>
          <a:p>
            <a:pPr marL="457200" indent="-457200">
              <a:buAutoNum type="arabicPeriod"/>
            </a:pPr>
            <a:r>
              <a:rPr lang="en-US" sz="1600" b="0" dirty="0"/>
              <a:t>Click on </a:t>
            </a:r>
            <a:r>
              <a:rPr lang="en-US" sz="1600" dirty="0"/>
              <a:t>Contact Us </a:t>
            </a:r>
            <a:r>
              <a:rPr lang="en-US" sz="1600" b="0" dirty="0"/>
              <a:t>to register</a:t>
            </a:r>
          </a:p>
        </p:txBody>
      </p:sp>
      <p:sp>
        <p:nvSpPr>
          <p:cNvPr id="3" name="Rectangle 2">
            <a:extLst>
              <a:ext uri="{FF2B5EF4-FFF2-40B4-BE49-F238E27FC236}">
                <a16:creationId xmlns:a16="http://schemas.microsoft.com/office/drawing/2014/main" id="{039E0ED7-6013-4208-939D-96B916E275D6}"/>
              </a:ext>
            </a:extLst>
          </p:cNvPr>
          <p:cNvSpPr/>
          <p:nvPr/>
        </p:nvSpPr>
        <p:spPr>
          <a:xfrm>
            <a:off x="963038" y="4227051"/>
            <a:ext cx="8054503" cy="646331"/>
          </a:xfrm>
          <a:prstGeom prst="rect">
            <a:avLst/>
          </a:prstGeom>
        </p:spPr>
        <p:txBody>
          <a:bodyPr wrap="square">
            <a:spAutoFit/>
          </a:bodyPr>
          <a:lstStyle/>
          <a:p>
            <a:r>
              <a:rPr lang="en-US" i="1" dirty="0">
                <a:solidFill>
                  <a:srgbClr val="000000"/>
                </a:solidFill>
                <a:latin typeface="Calibri" panose="020F0502020204030204" pitchFamily="34" charset="0"/>
                <a:ea typeface="Calibri" panose="020F0502020204030204" pitchFamily="34" charset="0"/>
              </a:rPr>
              <a:t>Providers directly contracted with Fallon may create an online account for Prior Authorizations:</a:t>
            </a:r>
            <a:endParaRPr lang="en-US" dirty="0"/>
          </a:p>
        </p:txBody>
      </p:sp>
    </p:spTree>
    <p:extLst>
      <p:ext uri="{BB962C8B-B14F-4D97-AF65-F5344CB8AC3E}">
        <p14:creationId xmlns:p14="http://schemas.microsoft.com/office/powerpoint/2010/main" val="34222121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Resources</a:t>
            </a:r>
            <a:endParaRPr lang="en-US" dirty="0">
              <a:solidFill>
                <a:schemeClr val="tx2"/>
              </a:solidFill>
            </a:endParaRPr>
          </a:p>
        </p:txBody>
      </p:sp>
      <p:cxnSp>
        <p:nvCxnSpPr>
          <p:cNvPr id="6" name="Straight Connector 5"/>
          <p:cNvCxnSpPr/>
          <p:nvPr/>
        </p:nvCxnSpPr>
        <p:spPr>
          <a:xfrm>
            <a:off x="2356006" y="3647071"/>
            <a:ext cx="451544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26466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18</a:t>
            </a:fld>
            <a:endParaRPr lang="en-US"/>
          </a:p>
        </p:txBody>
      </p:sp>
      <p:sp>
        <p:nvSpPr>
          <p:cNvPr id="3" name="Title 2"/>
          <p:cNvSpPr>
            <a:spLocks noGrp="1"/>
          </p:cNvSpPr>
          <p:nvPr>
            <p:ph type="title"/>
          </p:nvPr>
        </p:nvSpPr>
        <p:spPr/>
        <p:txBody>
          <a:bodyPr/>
          <a:lstStyle/>
          <a:p>
            <a:r>
              <a:rPr lang="en-US" dirty="0"/>
              <a:t>Prior Authorization Resources</a:t>
            </a:r>
          </a:p>
        </p:txBody>
      </p:sp>
      <p:pic>
        <p:nvPicPr>
          <p:cNvPr id="4" name="Picture 3" descr="Different ways to request authorization - 02.png"/>
          <p:cNvPicPr>
            <a:picLocks noChangeAspect="1"/>
          </p:cNvPicPr>
          <p:nvPr/>
        </p:nvPicPr>
        <p:blipFill>
          <a:blip r:embed="rId3" cstate="print"/>
          <a:srcRect r="31962"/>
          <a:stretch>
            <a:fillRect/>
          </a:stretch>
        </p:blipFill>
        <p:spPr>
          <a:xfrm>
            <a:off x="1552249" y="1063587"/>
            <a:ext cx="6039502" cy="3570491"/>
          </a:xfrm>
          <a:prstGeom prst="rect">
            <a:avLst/>
          </a:prstGeom>
        </p:spPr>
      </p:pic>
      <p:sp>
        <p:nvSpPr>
          <p:cNvPr id="5" name="TextBox 4"/>
          <p:cNvSpPr txBox="1"/>
          <p:nvPr/>
        </p:nvSpPr>
        <p:spPr>
          <a:xfrm>
            <a:off x="1716655" y="2644723"/>
            <a:ext cx="2284498" cy="1528549"/>
          </a:xfrm>
          <a:prstGeom prst="rect">
            <a:avLst/>
          </a:prstGeom>
          <a:noFill/>
        </p:spPr>
        <p:txBody>
          <a:bodyPr wrap="square" lIns="0" tIns="0" rIns="0" bIns="0" rtlCol="0">
            <a:noAutofit/>
          </a:bodyPr>
          <a:lstStyle/>
          <a:p>
            <a:pPr lvl="0" algn="ctr"/>
            <a:r>
              <a:rPr lang="en-US" sz="2000" dirty="0"/>
              <a:t>For routine requests and clinical guideline information, visit </a:t>
            </a:r>
            <a:r>
              <a:rPr lang="en-US" sz="2000" b="1" dirty="0"/>
              <a:t>ih.magellanrx.com</a:t>
            </a:r>
          </a:p>
          <a:p>
            <a:endParaRPr lang="en-US" sz="2000" i="1" dirty="0">
              <a:latin typeface="Calibri-Italic"/>
            </a:endParaRPr>
          </a:p>
        </p:txBody>
      </p:sp>
      <p:sp>
        <p:nvSpPr>
          <p:cNvPr id="6" name="TextBox 5"/>
          <p:cNvSpPr txBox="1"/>
          <p:nvPr/>
        </p:nvSpPr>
        <p:spPr>
          <a:xfrm>
            <a:off x="4776063" y="2645377"/>
            <a:ext cx="2315236" cy="2006221"/>
          </a:xfrm>
          <a:prstGeom prst="rect">
            <a:avLst/>
          </a:prstGeom>
          <a:noFill/>
        </p:spPr>
        <p:txBody>
          <a:bodyPr wrap="square" lIns="0" tIns="0" rIns="0" bIns="0" rtlCol="0">
            <a:noAutofit/>
          </a:bodyPr>
          <a:lstStyle/>
          <a:p>
            <a:pPr marL="230188" lvl="0" indent="-230188" algn="ctr" defTabSz="457200">
              <a:spcBef>
                <a:spcPts val="600"/>
              </a:spcBef>
              <a:buClr>
                <a:srgbClr val="0073AE"/>
              </a:buClr>
              <a:defRPr/>
            </a:pPr>
            <a:r>
              <a:rPr lang="en-US" sz="2000" dirty="0"/>
              <a:t>    For urgent or expedited requests call Magellan Rx at   </a:t>
            </a:r>
            <a:r>
              <a:rPr lang="en-US" sz="2000" b="1" dirty="0"/>
              <a:t>800-424-1740.</a:t>
            </a:r>
          </a:p>
          <a:p>
            <a:endParaRPr lang="en-US" i="1" dirty="0">
              <a:solidFill>
                <a:srgbClr val="ED8B00"/>
              </a:solidFill>
              <a:latin typeface="Calibri-Italic"/>
            </a:endParaRPr>
          </a:p>
        </p:txBody>
      </p:sp>
      <p:sp>
        <p:nvSpPr>
          <p:cNvPr id="7" name="Content Placeholder 3"/>
          <p:cNvSpPr txBox="1">
            <a:spLocks/>
          </p:cNvSpPr>
          <p:nvPr/>
        </p:nvSpPr>
        <p:spPr>
          <a:xfrm>
            <a:off x="402376" y="4882393"/>
            <a:ext cx="8427493" cy="1592880"/>
          </a:xfrm>
          <a:prstGeom prst="rect">
            <a:avLst/>
          </a:prstGeom>
        </p:spPr>
        <p:txBody>
          <a:bodyPr vert="horz" lIns="91440" tIns="45720" rIns="91440" bIns="45720" rtlCol="0">
            <a:noAutofit/>
          </a:bodyPr>
          <a:lstStyle/>
          <a:p>
            <a:pPr marL="230188" lvl="0" indent="-230188" algn="ctr" defTabSz="457200">
              <a:spcBef>
                <a:spcPts val="600"/>
              </a:spcBef>
              <a:buClr>
                <a:srgbClr val="0073AE"/>
              </a:buClr>
              <a:defRPr/>
            </a:pPr>
            <a:r>
              <a:rPr lang="en-US" sz="1600" i="1" dirty="0"/>
              <a:t>Magellan Rx Management has staff available 24 hours per day for urgent requests by phone (including after hours, weekends and holidays).</a:t>
            </a:r>
          </a:p>
          <a:p>
            <a:pPr marL="230188" lvl="0" indent="-230188" algn="ctr" defTabSz="457200">
              <a:spcBef>
                <a:spcPts val="600"/>
              </a:spcBef>
              <a:buClr>
                <a:srgbClr val="0073AE"/>
              </a:buClr>
              <a:defRPr/>
            </a:pPr>
            <a:r>
              <a:rPr kumimoji="0" lang="en-US" sz="1600" b="0" i="1" u="none" strike="noStrike" kern="1200" cap="none" spc="0" normalizeH="0" baseline="0" noProof="0" dirty="0">
                <a:ln>
                  <a:noFill/>
                </a:ln>
                <a:effectLst/>
                <a:uLnTx/>
                <a:uFillTx/>
              </a:rPr>
              <a:t>If you have</a:t>
            </a:r>
            <a:r>
              <a:rPr kumimoji="0" lang="en-US" sz="1600" b="0" i="1" u="none" strike="noStrike" kern="1200" cap="none" spc="0" normalizeH="0" noProof="0" dirty="0">
                <a:ln>
                  <a:noFill/>
                </a:ln>
                <a:effectLst/>
                <a:uLnTx/>
                <a:uFillTx/>
              </a:rPr>
              <a:t> </a:t>
            </a:r>
            <a:r>
              <a:rPr kumimoji="0" lang="en-US" sz="1600" b="0" i="1" u="none" strike="noStrike" kern="1200" cap="none" spc="0" normalizeH="0" baseline="0" noProof="0" dirty="0">
                <a:ln>
                  <a:noFill/>
                </a:ln>
                <a:effectLst/>
                <a:uLnTx/>
                <a:uFillTx/>
              </a:rPr>
              <a:t>claim, benefits, and/or eligibility questions, please call Fallon Health at 866-275-3247 or email </a:t>
            </a:r>
            <a:r>
              <a:rPr lang="en-US" sz="1600" dirty="0">
                <a:hlinkClick r:id="rId4"/>
              </a:rPr>
              <a:t>askfchp@fallonhealth.org </a:t>
            </a:r>
            <a:r>
              <a:rPr kumimoji="0" lang="en-US" sz="1600" b="0" i="1" u="none" strike="noStrike" kern="1200" cap="none" spc="0" normalizeH="0" noProof="0" dirty="0">
                <a:ln>
                  <a:noFill/>
                </a:ln>
                <a:effectLst/>
                <a:uLnTx/>
                <a:uFillTx/>
              </a:rPr>
              <a:t>.</a:t>
            </a:r>
          </a:p>
          <a:p>
            <a:pPr marL="230188" lvl="0" indent="-230188" algn="ctr" defTabSz="457200">
              <a:spcBef>
                <a:spcPts val="600"/>
              </a:spcBef>
              <a:buClr>
                <a:srgbClr val="0073AE"/>
              </a:buClr>
              <a:defRPr/>
            </a:pPr>
            <a:r>
              <a:rPr lang="en-US" sz="1600" i="1" dirty="0"/>
              <a:t>Fallon Health Payment Policy: </a:t>
            </a:r>
            <a:r>
              <a:rPr lang="en-US" sz="1600" u="sng" dirty="0">
                <a:hlinkClick r:id="rId5"/>
              </a:rPr>
              <a:t>http://www.fchp.org/providers/criteria-policies-guidelines/payment-policies.aspx</a:t>
            </a:r>
            <a:endParaRPr kumimoji="0" lang="en-US" sz="1600" b="0" i="1" u="none" strike="noStrike" kern="1200" cap="none" spc="0" normalizeH="0" noProof="0" dirty="0">
              <a:ln>
                <a:noFill/>
              </a:ln>
              <a:effectLst/>
              <a:uLnTx/>
              <a:uFillTx/>
            </a:endParaRPr>
          </a:p>
        </p:txBody>
      </p:sp>
    </p:spTree>
    <p:extLst>
      <p:ext uri="{BB962C8B-B14F-4D97-AF65-F5344CB8AC3E}">
        <p14:creationId xmlns:p14="http://schemas.microsoft.com/office/powerpoint/2010/main" val="41520604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049847"/>
            <a:ext cx="9143998" cy="2313100"/>
          </a:xfrm>
        </p:spPr>
        <p:txBody>
          <a:bodyPr/>
          <a:lstStyle/>
          <a:p>
            <a:r>
              <a:rPr lang="en-US" sz="1800" dirty="0"/>
              <a:t>Thank you for attending today!</a:t>
            </a:r>
            <a:br>
              <a:rPr lang="en-US" sz="1800" dirty="0"/>
            </a:br>
            <a:r>
              <a:rPr lang="en-US" sz="1800" dirty="0"/>
              <a:t/>
            </a:r>
            <a:br>
              <a:rPr lang="en-US" sz="1800" dirty="0"/>
            </a:br>
            <a:r>
              <a:rPr lang="en-US" sz="1800" dirty="0"/>
              <a:t>Lisa J. Corbett</a:t>
            </a:r>
            <a:br>
              <a:rPr lang="en-US" sz="1800" dirty="0"/>
            </a:br>
            <a:r>
              <a:rPr lang="en-US" sz="1800" dirty="0"/>
              <a:t>Senior Provider Relations Manager</a:t>
            </a:r>
            <a:br>
              <a:rPr lang="en-US" sz="1800" dirty="0"/>
            </a:br>
            <a:r>
              <a:rPr lang="en-US" sz="1800" dirty="0"/>
              <a:t>Magellan Rx Management </a:t>
            </a:r>
            <a:br>
              <a:rPr lang="en-US" sz="1800" dirty="0"/>
            </a:br>
            <a:r>
              <a:rPr lang="en-US" sz="1800" dirty="0">
                <a:hlinkClick r:id="rId2"/>
              </a:rPr>
              <a:t>ljcorbett@magellanhealth.com</a:t>
            </a:r>
            <a:r>
              <a:rPr lang="en-US" sz="1800" dirty="0"/>
              <a:t/>
            </a:r>
            <a:br>
              <a:rPr lang="en-US" sz="1800" dirty="0"/>
            </a:br>
            <a:r>
              <a:rPr lang="en-US" sz="1800" dirty="0"/>
              <a:t>978-412-2332</a:t>
            </a:r>
            <a:br>
              <a:rPr lang="en-US" sz="1800" dirty="0"/>
            </a:br>
            <a:endParaRPr lang="en-US" sz="1800" dirty="0">
              <a:solidFill>
                <a:schemeClr val="tx2"/>
              </a:solidFill>
            </a:endParaRPr>
          </a:p>
        </p:txBody>
      </p:sp>
      <p:sp>
        <p:nvSpPr>
          <p:cNvPr id="5" name="Rectangle 4"/>
          <p:cNvSpPr/>
          <p:nvPr/>
        </p:nvSpPr>
        <p:spPr>
          <a:xfrm>
            <a:off x="462707" y="4023313"/>
            <a:ext cx="8218583" cy="2431435"/>
          </a:xfrm>
          <a:prstGeom prst="rect">
            <a:avLst/>
          </a:prstGeom>
          <a:ln w="38100">
            <a:noFill/>
          </a:ln>
        </p:spPr>
        <p:txBody>
          <a:bodyPr wrap="square" lIns="0" tIns="0" rIns="0" bIns="0">
            <a:spAutoFit/>
          </a:bodyPr>
          <a:lstStyle/>
          <a:p>
            <a:pPr algn="ctr"/>
            <a:endParaRPr lang="en-US" sz="1600" i="1" dirty="0">
              <a:ea typeface="ＭＳ 明朝"/>
              <a:cs typeface="Calibri"/>
            </a:endParaRPr>
          </a:p>
          <a:p>
            <a:pPr algn="ctr"/>
            <a:r>
              <a:rPr lang="en-US" sz="1600" i="1" dirty="0">
                <a:effectLst/>
                <a:latin typeface="+mn-lt"/>
                <a:ea typeface="ＭＳ 明朝"/>
                <a:cs typeface="Calibri"/>
              </a:rPr>
              <a:t>The information presented in this presentation is confidential and expected to be used solely in support of the delivery of services to Magellan Rx Management Health Plan Client members. 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p>
          <a:p>
            <a:pPr algn="ctr"/>
            <a:endParaRPr lang="en-US" sz="1600" i="1" dirty="0">
              <a:ea typeface="ＭＳ 明朝"/>
              <a:cs typeface="Times New Roman"/>
            </a:endParaRPr>
          </a:p>
          <a:p>
            <a:pPr algn="ctr"/>
            <a:endParaRPr lang="en-US" sz="1600" i="1" dirty="0">
              <a:ea typeface="ＭＳ 明朝"/>
              <a:cs typeface="Times New Roman"/>
            </a:endParaRPr>
          </a:p>
          <a:p>
            <a:endParaRPr lang="en-US" sz="1600" dirty="0">
              <a:effectLst/>
              <a:latin typeface="+mn-lt"/>
              <a:ea typeface="ＭＳ 明朝"/>
              <a:cs typeface="Times New Roman"/>
            </a:endParaRPr>
          </a:p>
          <a:p>
            <a:r>
              <a:rPr lang="en-US" sz="1400" i="1" dirty="0">
                <a:effectLst/>
                <a:latin typeface="+mn-lt"/>
                <a:ea typeface="ＭＳ 明朝"/>
                <a:cs typeface="Calibri"/>
              </a:rPr>
              <a:t> </a:t>
            </a:r>
            <a:endParaRPr lang="en-US" sz="1400" dirty="0">
              <a:effectLst/>
              <a:latin typeface="+mn-lt"/>
              <a:ea typeface="ＭＳ 明朝"/>
              <a:cs typeface="Times New Roman"/>
            </a:endParaRPr>
          </a:p>
        </p:txBody>
      </p:sp>
    </p:spTree>
    <p:extLst>
      <p:ext uri="{BB962C8B-B14F-4D97-AF65-F5344CB8AC3E}">
        <p14:creationId xmlns:p14="http://schemas.microsoft.com/office/powerpoint/2010/main" val="21936359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Agenda</a:t>
            </a:r>
          </a:p>
        </p:txBody>
      </p:sp>
      <p:sp>
        <p:nvSpPr>
          <p:cNvPr id="8" name="Oval 7"/>
          <p:cNvSpPr/>
          <p:nvPr/>
        </p:nvSpPr>
        <p:spPr>
          <a:xfrm>
            <a:off x="542471" y="4846724"/>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Oval 9"/>
          <p:cNvSpPr/>
          <p:nvPr/>
        </p:nvSpPr>
        <p:spPr>
          <a:xfrm>
            <a:off x="541176" y="1377540"/>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Oval 10"/>
          <p:cNvSpPr/>
          <p:nvPr/>
        </p:nvSpPr>
        <p:spPr>
          <a:xfrm>
            <a:off x="541176" y="2583724"/>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Oval 11"/>
          <p:cNvSpPr/>
          <p:nvPr/>
        </p:nvSpPr>
        <p:spPr>
          <a:xfrm>
            <a:off x="541176" y="3719280"/>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cxnSp>
        <p:nvCxnSpPr>
          <p:cNvPr id="13" name="Straight Connector 12"/>
          <p:cNvCxnSpPr/>
          <p:nvPr/>
        </p:nvCxnSpPr>
        <p:spPr>
          <a:xfrm>
            <a:off x="631133" y="2295558"/>
            <a:ext cx="3508143"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1133" y="3492168"/>
            <a:ext cx="3660451"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B78B8EE-8E3F-D24E-A963-3A0B7509A14C}"/>
              </a:ext>
            </a:extLst>
          </p:cNvPr>
          <p:cNvSpPr/>
          <p:nvPr/>
        </p:nvSpPr>
        <p:spPr>
          <a:xfrm>
            <a:off x="645436" y="1332630"/>
            <a:ext cx="556551" cy="707886"/>
          </a:xfrm>
          <a:prstGeom prst="rect">
            <a:avLst/>
          </a:prstGeom>
        </p:spPr>
        <p:txBody>
          <a:bodyPr wrap="square">
            <a:spAutoFit/>
          </a:bodyPr>
          <a:lstStyle/>
          <a:p>
            <a:r>
              <a:rPr lang="en-US" sz="4000" dirty="0">
                <a:solidFill>
                  <a:schemeClr val="tx2"/>
                </a:solidFill>
              </a:rPr>
              <a:t>1</a:t>
            </a:r>
          </a:p>
        </p:txBody>
      </p:sp>
      <p:sp>
        <p:nvSpPr>
          <p:cNvPr id="17" name="Rectangle 16">
            <a:extLst>
              <a:ext uri="{FF2B5EF4-FFF2-40B4-BE49-F238E27FC236}">
                <a16:creationId xmlns:a16="http://schemas.microsoft.com/office/drawing/2014/main" id="{9B78B8EE-8E3F-D24E-A963-3A0B7509A14C}"/>
              </a:ext>
            </a:extLst>
          </p:cNvPr>
          <p:cNvSpPr/>
          <p:nvPr/>
        </p:nvSpPr>
        <p:spPr>
          <a:xfrm>
            <a:off x="645436" y="2536586"/>
            <a:ext cx="556551" cy="707886"/>
          </a:xfrm>
          <a:prstGeom prst="rect">
            <a:avLst/>
          </a:prstGeom>
        </p:spPr>
        <p:txBody>
          <a:bodyPr wrap="square">
            <a:spAutoFit/>
          </a:bodyPr>
          <a:lstStyle/>
          <a:p>
            <a:r>
              <a:rPr lang="en-US" sz="4000" dirty="0">
                <a:solidFill>
                  <a:schemeClr val="tx2"/>
                </a:solidFill>
              </a:rPr>
              <a:t>2</a:t>
            </a:r>
          </a:p>
        </p:txBody>
      </p:sp>
      <p:sp>
        <p:nvSpPr>
          <p:cNvPr id="18" name="Rectangle 17">
            <a:extLst>
              <a:ext uri="{FF2B5EF4-FFF2-40B4-BE49-F238E27FC236}">
                <a16:creationId xmlns:a16="http://schemas.microsoft.com/office/drawing/2014/main" id="{9B78B8EE-8E3F-D24E-A963-3A0B7509A14C}"/>
              </a:ext>
            </a:extLst>
          </p:cNvPr>
          <p:cNvSpPr/>
          <p:nvPr/>
        </p:nvSpPr>
        <p:spPr>
          <a:xfrm>
            <a:off x="645436" y="3696773"/>
            <a:ext cx="556551" cy="707886"/>
          </a:xfrm>
          <a:prstGeom prst="rect">
            <a:avLst/>
          </a:prstGeom>
        </p:spPr>
        <p:txBody>
          <a:bodyPr wrap="square">
            <a:spAutoFit/>
          </a:bodyPr>
          <a:lstStyle/>
          <a:p>
            <a:r>
              <a:rPr lang="en-US" sz="4000" dirty="0">
                <a:solidFill>
                  <a:schemeClr val="tx2"/>
                </a:solidFill>
              </a:rPr>
              <a:t>3</a:t>
            </a:r>
          </a:p>
        </p:txBody>
      </p:sp>
      <p:sp>
        <p:nvSpPr>
          <p:cNvPr id="19" name="Rectangle 18">
            <a:extLst>
              <a:ext uri="{FF2B5EF4-FFF2-40B4-BE49-F238E27FC236}">
                <a16:creationId xmlns:a16="http://schemas.microsoft.com/office/drawing/2014/main" id="{9B78B8EE-8E3F-D24E-A963-3A0B7509A14C}"/>
              </a:ext>
            </a:extLst>
          </p:cNvPr>
          <p:cNvSpPr/>
          <p:nvPr/>
        </p:nvSpPr>
        <p:spPr>
          <a:xfrm>
            <a:off x="649788" y="4802218"/>
            <a:ext cx="556551" cy="707886"/>
          </a:xfrm>
          <a:prstGeom prst="rect">
            <a:avLst/>
          </a:prstGeom>
        </p:spPr>
        <p:txBody>
          <a:bodyPr wrap="square">
            <a:spAutoFit/>
          </a:bodyPr>
          <a:lstStyle/>
          <a:p>
            <a:r>
              <a:rPr lang="en-US" sz="4000" dirty="0">
                <a:solidFill>
                  <a:schemeClr val="tx2"/>
                </a:solidFill>
              </a:rPr>
              <a:t>4</a:t>
            </a:r>
          </a:p>
        </p:txBody>
      </p:sp>
      <p:cxnSp>
        <p:nvCxnSpPr>
          <p:cNvPr id="24" name="Straight Connector 23"/>
          <p:cNvCxnSpPr/>
          <p:nvPr/>
        </p:nvCxnSpPr>
        <p:spPr>
          <a:xfrm flipV="1">
            <a:off x="631133" y="4571520"/>
            <a:ext cx="3660451" cy="21142"/>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28"/>
          <p:cNvSpPr txBox="1">
            <a:spLocks/>
          </p:cNvSpPr>
          <p:nvPr/>
        </p:nvSpPr>
        <p:spPr>
          <a:xfrm>
            <a:off x="1308764" y="1412829"/>
            <a:ext cx="566102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Program Overview</a:t>
            </a:r>
          </a:p>
        </p:txBody>
      </p:sp>
      <p:sp>
        <p:nvSpPr>
          <p:cNvPr id="26" name="Text Placeholder 28"/>
          <p:cNvSpPr txBox="1">
            <a:spLocks/>
          </p:cNvSpPr>
          <p:nvPr/>
        </p:nvSpPr>
        <p:spPr>
          <a:xfrm>
            <a:off x="1308764" y="2642421"/>
            <a:ext cx="566102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Review Process</a:t>
            </a:r>
          </a:p>
        </p:txBody>
      </p:sp>
      <p:sp>
        <p:nvSpPr>
          <p:cNvPr id="27" name="Text Placeholder 28"/>
          <p:cNvSpPr txBox="1">
            <a:spLocks/>
          </p:cNvSpPr>
          <p:nvPr/>
        </p:nvSpPr>
        <p:spPr>
          <a:xfrm>
            <a:off x="1308764" y="3742791"/>
            <a:ext cx="566102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Magellan Rx Website</a:t>
            </a:r>
          </a:p>
        </p:txBody>
      </p:sp>
      <p:sp>
        <p:nvSpPr>
          <p:cNvPr id="28" name="Text Placeholder 28"/>
          <p:cNvSpPr txBox="1">
            <a:spLocks/>
          </p:cNvSpPr>
          <p:nvPr/>
        </p:nvSpPr>
        <p:spPr>
          <a:xfrm>
            <a:off x="1308764" y="4913764"/>
            <a:ext cx="566102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Resources</a:t>
            </a:r>
          </a:p>
        </p:txBody>
      </p:sp>
      <p:sp>
        <p:nvSpPr>
          <p:cNvPr id="30" name="Text Placeholder 28"/>
          <p:cNvSpPr txBox="1">
            <a:spLocks/>
          </p:cNvSpPr>
          <p:nvPr/>
        </p:nvSpPr>
        <p:spPr>
          <a:xfrm>
            <a:off x="5315016" y="2642421"/>
            <a:ext cx="566102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 </a:t>
            </a:r>
          </a:p>
        </p:txBody>
      </p:sp>
    </p:spTree>
    <p:extLst>
      <p:ext uri="{BB962C8B-B14F-4D97-AF65-F5344CB8AC3E}">
        <p14:creationId xmlns:p14="http://schemas.microsoft.com/office/powerpoint/2010/main" val="3335108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Program Overview</a:t>
            </a:r>
            <a:endParaRPr lang="en-US" dirty="0">
              <a:solidFill>
                <a:schemeClr val="tx2"/>
              </a:solidFill>
            </a:endParaRPr>
          </a:p>
        </p:txBody>
      </p:sp>
      <p:cxnSp>
        <p:nvCxnSpPr>
          <p:cNvPr id="6" name="Straight Connector 5"/>
          <p:cNvCxnSpPr/>
          <p:nvPr/>
        </p:nvCxnSpPr>
        <p:spPr>
          <a:xfrm>
            <a:off x="2356006" y="3647071"/>
            <a:ext cx="451544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4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4</a:t>
            </a:fld>
            <a:endParaRPr lang="en-US"/>
          </a:p>
        </p:txBody>
      </p:sp>
      <p:pic>
        <p:nvPicPr>
          <p:cNvPr id="6" name="Picture 5" descr="Program Overview Titl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90230" y="92400"/>
            <a:ext cx="9144000" cy="6858000"/>
          </a:xfrm>
          <a:prstGeom prst="rect">
            <a:avLst/>
          </a:prstGeom>
        </p:spPr>
      </p:pic>
      <p:sp>
        <p:nvSpPr>
          <p:cNvPr id="7" name="Rectangle 6"/>
          <p:cNvSpPr/>
          <p:nvPr/>
        </p:nvSpPr>
        <p:spPr>
          <a:xfrm>
            <a:off x="1359743" y="1320797"/>
            <a:ext cx="7155862" cy="4093428"/>
          </a:xfrm>
          <a:prstGeom prst="rect">
            <a:avLst/>
          </a:prstGeom>
        </p:spPr>
        <p:txBody>
          <a:bodyPr wrap="square">
            <a:spAutoFit/>
          </a:bodyPr>
          <a:lstStyle/>
          <a:p>
            <a:r>
              <a:rPr lang="en-US" sz="2000" dirty="0"/>
              <a:t>Effective January 1, 2020, Fallon Health</a:t>
            </a:r>
            <a:r>
              <a:rPr lang="en-US" sz="2000" b="1" dirty="0"/>
              <a:t> </a:t>
            </a:r>
            <a:r>
              <a:rPr lang="en-US" sz="2000" dirty="0"/>
              <a:t>will be implementing a change in how certain drugs that fall under the medical benefit are managed. </a:t>
            </a:r>
            <a:br>
              <a:rPr lang="en-US" sz="2000" dirty="0"/>
            </a:br>
            <a:r>
              <a:rPr lang="en-US" sz="2000" dirty="0"/>
              <a:t/>
            </a:r>
            <a:br>
              <a:rPr lang="en-US" sz="2000" dirty="0"/>
            </a:br>
            <a:r>
              <a:rPr lang="en-US" sz="2000" dirty="0"/>
              <a:t>This new program will be administered by Magellan Rx Management (Magellan Rx).  Magellan Rx will be responsible for reviewing and approving these drugs. </a:t>
            </a:r>
            <a:br>
              <a:rPr lang="en-US" sz="2000" dirty="0"/>
            </a:br>
            <a:r>
              <a:rPr lang="en-US" sz="2000" dirty="0"/>
              <a:t/>
            </a:r>
            <a:br>
              <a:rPr lang="en-US" sz="2000" dirty="0"/>
            </a:br>
            <a:r>
              <a:rPr lang="en-US" sz="2000" dirty="0"/>
              <a:t>Beginning January 1, 2020, providers may begin contacting Magellan Rx to obtain prior authorizations for members who will receive treatment/drugs within the scope of this program on or after January 1, 2020.</a:t>
            </a:r>
            <a:br>
              <a:rPr lang="en-US" sz="2000" dirty="0"/>
            </a:br>
            <a:endParaRPr lang="en-US" sz="2000" dirty="0"/>
          </a:p>
        </p:txBody>
      </p:sp>
    </p:spTree>
    <p:extLst>
      <p:ext uri="{BB962C8B-B14F-4D97-AF65-F5344CB8AC3E}">
        <p14:creationId xmlns:p14="http://schemas.microsoft.com/office/powerpoint/2010/main" val="1785490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5</a:t>
            </a:fld>
            <a:endParaRPr lang="en-US"/>
          </a:p>
        </p:txBody>
      </p:sp>
      <p:sp>
        <p:nvSpPr>
          <p:cNvPr id="3" name="Title 2"/>
          <p:cNvSpPr>
            <a:spLocks noGrp="1"/>
          </p:cNvSpPr>
          <p:nvPr>
            <p:ph type="title"/>
          </p:nvPr>
        </p:nvSpPr>
        <p:spPr/>
        <p:txBody>
          <a:bodyPr/>
          <a:lstStyle/>
          <a:p>
            <a:r>
              <a:rPr lang="en-US" dirty="0"/>
              <a:t>Places of Service</a:t>
            </a:r>
          </a:p>
        </p:txBody>
      </p:sp>
      <p:sp>
        <p:nvSpPr>
          <p:cNvPr id="4" name="Rectangle 3"/>
          <p:cNvSpPr/>
          <p:nvPr/>
        </p:nvSpPr>
        <p:spPr>
          <a:xfrm>
            <a:off x="603839" y="1320798"/>
            <a:ext cx="7155862" cy="707886"/>
          </a:xfrm>
          <a:prstGeom prst="rect">
            <a:avLst/>
          </a:prstGeom>
        </p:spPr>
        <p:txBody>
          <a:bodyPr wrap="square">
            <a:spAutoFit/>
          </a:bodyPr>
          <a:lstStyle/>
          <a:p>
            <a:r>
              <a:rPr lang="en-US" sz="2000" dirty="0"/>
              <a:t> </a:t>
            </a:r>
            <a:br>
              <a:rPr lang="en-US" sz="2000" dirty="0"/>
            </a:br>
            <a:endParaRPr lang="en-US" sz="2000" dirty="0"/>
          </a:p>
        </p:txBody>
      </p:sp>
      <p:sp>
        <p:nvSpPr>
          <p:cNvPr id="5" name="Rectangle 4"/>
          <p:cNvSpPr/>
          <p:nvPr/>
        </p:nvSpPr>
        <p:spPr>
          <a:xfrm>
            <a:off x="1013115" y="1689083"/>
            <a:ext cx="7155862" cy="2246769"/>
          </a:xfrm>
          <a:prstGeom prst="rect">
            <a:avLst/>
          </a:prstGeom>
        </p:spPr>
        <p:txBody>
          <a:bodyPr wrap="square">
            <a:spAutoFit/>
          </a:bodyPr>
          <a:lstStyle/>
          <a:p>
            <a:r>
              <a:rPr lang="en-US" sz="2000" dirty="0"/>
              <a:t>Prior authorization is required by Magellan Rx when the drugs are administered by practitioners in the following places of service (POS):</a:t>
            </a:r>
          </a:p>
          <a:p>
            <a:endParaRPr lang="en-US" sz="2000" dirty="0"/>
          </a:p>
          <a:p>
            <a:pPr marL="800100" lvl="1" indent="-342900">
              <a:buFont typeface="Wingdings" panose="05000000000000000000" pitchFamily="2" charset="2"/>
              <a:buChar char="ü"/>
            </a:pPr>
            <a:r>
              <a:rPr lang="en-US" sz="2000" dirty="0"/>
              <a:t>Physician Office (POS 11)</a:t>
            </a:r>
          </a:p>
          <a:p>
            <a:pPr marL="800100" lvl="1" indent="-342900">
              <a:buFont typeface="Wingdings" panose="05000000000000000000" pitchFamily="2" charset="2"/>
              <a:buChar char="ü"/>
            </a:pPr>
            <a:r>
              <a:rPr lang="en-US" sz="2000" dirty="0"/>
              <a:t>Patient Homes (POS 12)</a:t>
            </a:r>
          </a:p>
          <a:p>
            <a:pPr marL="800100" lvl="1" indent="-342900">
              <a:buFont typeface="Wingdings" panose="05000000000000000000" pitchFamily="2" charset="2"/>
              <a:buChar char="ü"/>
            </a:pPr>
            <a:r>
              <a:rPr lang="en-US" sz="2000" dirty="0"/>
              <a:t>Outpatient Facilities (POS 19, 22)</a:t>
            </a:r>
          </a:p>
        </p:txBody>
      </p:sp>
      <p:pic>
        <p:nvPicPr>
          <p:cNvPr id="6" name="Picture 5" descr="Check and X.png"/>
          <p:cNvPicPr>
            <a:picLocks noChangeAspect="1"/>
          </p:cNvPicPr>
          <p:nvPr/>
        </p:nvPicPr>
        <p:blipFill>
          <a:blip r:embed="rId3" cstate="print"/>
          <a:srcRect l="56743"/>
          <a:stretch>
            <a:fillRect/>
          </a:stretch>
        </p:blipFill>
        <p:spPr>
          <a:xfrm>
            <a:off x="3704062" y="4798538"/>
            <a:ext cx="955416" cy="1005840"/>
          </a:xfrm>
          <a:prstGeom prst="rect">
            <a:avLst/>
          </a:prstGeom>
        </p:spPr>
      </p:pic>
    </p:spTree>
    <p:extLst>
      <p:ext uri="{BB962C8B-B14F-4D97-AF65-F5344CB8AC3E}">
        <p14:creationId xmlns:p14="http://schemas.microsoft.com/office/powerpoint/2010/main" val="35762327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6</a:t>
            </a:fld>
            <a:endParaRPr lang="en-US"/>
          </a:p>
        </p:txBody>
      </p:sp>
      <p:sp>
        <p:nvSpPr>
          <p:cNvPr id="3" name="Title 2"/>
          <p:cNvSpPr>
            <a:spLocks noGrp="1"/>
          </p:cNvSpPr>
          <p:nvPr>
            <p:ph type="title"/>
          </p:nvPr>
        </p:nvSpPr>
        <p:spPr>
          <a:xfrm>
            <a:off x="194563" y="189652"/>
            <a:ext cx="7565138" cy="473850"/>
          </a:xfrm>
        </p:spPr>
        <p:txBody>
          <a:bodyPr/>
          <a:lstStyle/>
          <a:p>
            <a:r>
              <a:rPr lang="en-US" dirty="0"/>
              <a:t>Impacted Members</a:t>
            </a:r>
          </a:p>
        </p:txBody>
      </p:sp>
      <p:sp>
        <p:nvSpPr>
          <p:cNvPr id="4" name="Rectangle 3"/>
          <p:cNvSpPr/>
          <p:nvPr/>
        </p:nvSpPr>
        <p:spPr>
          <a:xfrm>
            <a:off x="603839" y="1320798"/>
            <a:ext cx="7155862" cy="707886"/>
          </a:xfrm>
          <a:prstGeom prst="rect">
            <a:avLst/>
          </a:prstGeom>
        </p:spPr>
        <p:txBody>
          <a:bodyPr wrap="square">
            <a:spAutoFit/>
          </a:bodyPr>
          <a:lstStyle/>
          <a:p>
            <a:r>
              <a:rPr lang="en-US" sz="2000" dirty="0"/>
              <a:t> </a:t>
            </a:r>
            <a:br>
              <a:rPr lang="en-US" sz="2000" dirty="0"/>
            </a:br>
            <a:endParaRPr lang="en-US" sz="2000" dirty="0"/>
          </a:p>
        </p:txBody>
      </p:sp>
      <p:sp>
        <p:nvSpPr>
          <p:cNvPr id="5" name="Rectangle 4"/>
          <p:cNvSpPr/>
          <p:nvPr/>
        </p:nvSpPr>
        <p:spPr>
          <a:xfrm>
            <a:off x="200913" y="846064"/>
            <a:ext cx="8699806" cy="6042680"/>
          </a:xfrm>
          <a:prstGeom prst="rect">
            <a:avLst/>
          </a:prstGeom>
        </p:spPr>
        <p:txBody>
          <a:bodyPr wrap="square">
            <a:spAutoFit/>
          </a:bodyPr>
          <a:lstStyle/>
          <a:p>
            <a:r>
              <a:rPr lang="en-US" sz="2000" dirty="0"/>
              <a:t>The program will apply to members enrolled in the following plans:</a:t>
            </a:r>
          </a:p>
          <a:p>
            <a:pPr marL="342900" indent="-342900">
              <a:buFont typeface="Arial" panose="020B0604020202020204" pitchFamily="34" charset="0"/>
              <a:buChar char="•"/>
            </a:pPr>
            <a:r>
              <a:rPr lang="en-US" sz="2000" dirty="0"/>
              <a:t>Commercial</a:t>
            </a:r>
          </a:p>
          <a:p>
            <a:pPr marL="742950" lvl="1" indent="-285750">
              <a:buFont typeface="Wingdings" panose="05000000000000000000" pitchFamily="2" charset="2"/>
              <a:buChar char="§"/>
            </a:pPr>
            <a:r>
              <a:rPr lang="en-US" dirty="0"/>
              <a:t>Direct Care</a:t>
            </a:r>
          </a:p>
          <a:p>
            <a:pPr marL="742950" lvl="1" indent="-285750">
              <a:buFont typeface="Wingdings" panose="05000000000000000000" pitchFamily="2" charset="2"/>
              <a:buChar char="§"/>
            </a:pPr>
            <a:r>
              <a:rPr lang="en-US" dirty="0"/>
              <a:t>Select Care</a:t>
            </a:r>
          </a:p>
          <a:p>
            <a:pPr marL="742950" lvl="1" indent="-285750">
              <a:buFont typeface="Wingdings" panose="05000000000000000000" pitchFamily="2" charset="2"/>
              <a:buChar char="§"/>
            </a:pPr>
            <a:r>
              <a:rPr lang="en-US" dirty="0"/>
              <a:t>Fallon Preferred Care</a:t>
            </a:r>
          </a:p>
          <a:p>
            <a:pPr marL="742950" lvl="1" indent="-285750">
              <a:buFont typeface="Wingdings" panose="05000000000000000000" pitchFamily="2" charset="2"/>
              <a:buChar char="§"/>
            </a:pPr>
            <a:r>
              <a:rPr lang="en-US" dirty="0"/>
              <a:t>Community Care</a:t>
            </a:r>
          </a:p>
          <a:p>
            <a:pPr marL="742950" lvl="1" indent="-285750">
              <a:buFont typeface="Wingdings" panose="05000000000000000000" pitchFamily="2" charset="2"/>
              <a:buChar char="§"/>
            </a:pPr>
            <a:r>
              <a:rPr lang="en-US" dirty="0"/>
              <a:t>Steward Community Care</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Medicare</a:t>
            </a:r>
          </a:p>
          <a:p>
            <a:pPr marL="742950" lvl="1" indent="-285750">
              <a:buFont typeface="Wingdings" panose="05000000000000000000" pitchFamily="2" charset="2"/>
              <a:buChar char="§"/>
            </a:pPr>
            <a:r>
              <a:rPr lang="en-US" dirty="0"/>
              <a:t>Fallon Medicare Plus™ (formerly Fallon Senior Plan™</a:t>
            </a:r>
            <a:r>
              <a:rPr lang="en-US" dirty="0" smtClean="0"/>
              <a:t>)</a:t>
            </a:r>
          </a:p>
          <a:p>
            <a:pPr marL="742950" lvl="1" indent="-285750">
              <a:buFont typeface="Wingdings" panose="05000000000000000000" pitchFamily="2" charset="2"/>
              <a:buChar char="§"/>
            </a:pPr>
            <a:r>
              <a:rPr lang="en-US" dirty="0" smtClean="0"/>
              <a:t>Fallon </a:t>
            </a:r>
            <a:r>
              <a:rPr lang="en-US" smtClean="0"/>
              <a:t>Medicare Plus Central</a:t>
            </a:r>
            <a:endParaRPr lang="en-US" dirty="0"/>
          </a:p>
          <a:p>
            <a:endParaRPr lang="en-US" sz="2000" dirty="0"/>
          </a:p>
          <a:p>
            <a:pPr marL="342900" indent="-342900">
              <a:buFont typeface="Arial" panose="020B0604020202020204" pitchFamily="34" charset="0"/>
              <a:buChar char="•"/>
            </a:pPr>
            <a:r>
              <a:rPr lang="en-US" sz="2000" dirty="0"/>
              <a:t>Medicaid</a:t>
            </a:r>
          </a:p>
          <a:p>
            <a:pPr marL="742950" lvl="1" indent="-285750">
              <a:buFont typeface="Wingdings" panose="05000000000000000000" pitchFamily="2" charset="2"/>
              <a:buChar char="§"/>
            </a:pPr>
            <a:r>
              <a:rPr lang="en-US" dirty="0"/>
              <a:t>Fallon 365 Care</a:t>
            </a:r>
          </a:p>
          <a:p>
            <a:pPr marL="742950" lvl="1" indent="-285750">
              <a:buFont typeface="Wingdings" panose="05000000000000000000" pitchFamily="2" charset="2"/>
              <a:buChar char="§"/>
            </a:pPr>
            <a:r>
              <a:rPr lang="en-US" dirty="0"/>
              <a:t>Berkshire Fallon Health Collaborative </a:t>
            </a:r>
          </a:p>
          <a:p>
            <a:pPr marL="742950" lvl="1" indent="-285750">
              <a:buFont typeface="Wingdings" panose="05000000000000000000" pitchFamily="2" charset="2"/>
              <a:buChar char="§"/>
            </a:pPr>
            <a:r>
              <a:rPr lang="en-US" dirty="0" err="1"/>
              <a:t>Wellforce</a:t>
            </a:r>
            <a:r>
              <a:rPr lang="en-US" dirty="0"/>
              <a:t> Care Plan</a:t>
            </a:r>
          </a:p>
          <a:p>
            <a:endParaRPr lang="en-US" sz="2000" dirty="0"/>
          </a:p>
          <a:p>
            <a:pPr marL="342900" indent="-342900">
              <a:buFont typeface="Arial" panose="020B0604020202020204" pitchFamily="34" charset="0"/>
              <a:buChar char="•"/>
            </a:pPr>
            <a:r>
              <a:rPr lang="en-US" sz="2000" dirty="0" err="1"/>
              <a:t>NaviCare</a:t>
            </a:r>
            <a:r>
              <a:rPr lang="en-US" sz="2000" baseline="30000" dirty="0"/>
              <a:t>®</a:t>
            </a:r>
          </a:p>
          <a:p>
            <a:pPr marL="342900" indent="-342900">
              <a:buFont typeface="Arial" panose="020B0604020202020204" pitchFamily="34" charset="0"/>
              <a:buChar char="•"/>
            </a:pPr>
            <a:endParaRPr lang="en-US" sz="2000" baseline="30000" dirty="0"/>
          </a:p>
          <a:p>
            <a:pPr marL="342900" indent="-342900">
              <a:buFont typeface="Arial" panose="020B0604020202020204" pitchFamily="34" charset="0"/>
              <a:buChar char="•"/>
            </a:pPr>
            <a:r>
              <a:rPr lang="en-US" sz="2000" dirty="0"/>
              <a:t>Summit </a:t>
            </a:r>
            <a:r>
              <a:rPr lang="en-US" sz="2000" dirty="0" err="1"/>
              <a:t>ElderCare</a:t>
            </a:r>
            <a:r>
              <a:rPr lang="en-US" sz="2000" baseline="30000" dirty="0"/>
              <a:t>® </a:t>
            </a:r>
            <a:r>
              <a:rPr lang="en-US" sz="2000" dirty="0"/>
              <a:t>(PACE)</a:t>
            </a:r>
            <a:endParaRPr lang="en-US" sz="2000" baseline="30000" dirty="0"/>
          </a:p>
          <a:p>
            <a:endParaRPr lang="en-US" sz="2000" baseline="30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0344" t="48194" r="4632" b="29563"/>
          <a:stretch/>
        </p:blipFill>
        <p:spPr>
          <a:xfrm>
            <a:off x="5545123" y="4343197"/>
            <a:ext cx="3128978" cy="2085985"/>
          </a:xfrm>
          <a:prstGeom prst="rect">
            <a:avLst/>
          </a:prstGeom>
        </p:spPr>
      </p:pic>
    </p:spTree>
    <p:extLst>
      <p:ext uri="{BB962C8B-B14F-4D97-AF65-F5344CB8AC3E}">
        <p14:creationId xmlns:p14="http://schemas.microsoft.com/office/powerpoint/2010/main" val="3171632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7</a:t>
            </a:fld>
            <a:endParaRPr lang="en-US"/>
          </a:p>
        </p:txBody>
      </p:sp>
      <p:sp>
        <p:nvSpPr>
          <p:cNvPr id="3" name="Title 2"/>
          <p:cNvSpPr>
            <a:spLocks noGrp="1"/>
          </p:cNvSpPr>
          <p:nvPr>
            <p:ph type="title"/>
          </p:nvPr>
        </p:nvSpPr>
        <p:spPr/>
        <p:txBody>
          <a:bodyPr/>
          <a:lstStyle/>
          <a:p>
            <a:r>
              <a:rPr lang="en-US" dirty="0"/>
              <a:t>Transition of Care Process</a:t>
            </a:r>
          </a:p>
        </p:txBody>
      </p:sp>
      <p:sp>
        <p:nvSpPr>
          <p:cNvPr id="4" name="Rectangle 3"/>
          <p:cNvSpPr/>
          <p:nvPr/>
        </p:nvSpPr>
        <p:spPr>
          <a:xfrm>
            <a:off x="402376" y="890274"/>
            <a:ext cx="7656536" cy="4401205"/>
          </a:xfrm>
          <a:prstGeom prst="rect">
            <a:avLst/>
          </a:prstGeom>
        </p:spPr>
        <p:txBody>
          <a:bodyPr wrap="square">
            <a:spAutoFit/>
          </a:bodyPr>
          <a:lstStyle/>
          <a:p>
            <a:r>
              <a:rPr lang="en-US" sz="2000" b="1" dirty="0">
                <a:solidFill>
                  <a:schemeClr val="accent2"/>
                </a:solidFill>
              </a:rPr>
              <a:t>Date of Service</a:t>
            </a:r>
          </a:p>
          <a:p>
            <a:r>
              <a:rPr lang="en-US" sz="2000" dirty="0"/>
              <a:t>Authorizations issued by Fallon Health for dates of service before January 1, 2020, for the medications identified as part of this program will be effective until the authorization end date. </a:t>
            </a:r>
          </a:p>
          <a:p>
            <a:endParaRPr lang="en-US" sz="2000" dirty="0"/>
          </a:p>
          <a:p>
            <a:r>
              <a:rPr lang="en-US" sz="2000" b="1" dirty="0">
                <a:solidFill>
                  <a:schemeClr val="accent2"/>
                </a:solidFill>
              </a:rPr>
              <a:t>Validity Date</a:t>
            </a:r>
          </a:p>
          <a:p>
            <a:r>
              <a:rPr lang="en-US" sz="2000" dirty="0"/>
              <a:t>To continue treatment after the original authorization validity date, you must obtain an authorization from Magellan Rx prior to the expiration date. </a:t>
            </a:r>
          </a:p>
          <a:p>
            <a:endParaRPr lang="en-US" sz="2000" dirty="0"/>
          </a:p>
          <a:p>
            <a:r>
              <a:rPr lang="en-US" sz="2000" b="1" dirty="0">
                <a:solidFill>
                  <a:schemeClr val="accent2"/>
                </a:solidFill>
              </a:rPr>
              <a:t>End Date </a:t>
            </a:r>
          </a:p>
          <a:p>
            <a:r>
              <a:rPr lang="en-US" sz="2000" dirty="0"/>
              <a:t>Claims for dates of services after the authorized end date will be denied if the provider has not obtained a successive authorization from Magellan Rx. </a:t>
            </a:r>
          </a:p>
        </p:txBody>
      </p:sp>
      <p:grpSp>
        <p:nvGrpSpPr>
          <p:cNvPr id="5" name="Group 4"/>
          <p:cNvGrpSpPr>
            <a:grpSpLocks noChangeAspect="1"/>
          </p:cNvGrpSpPr>
          <p:nvPr/>
        </p:nvGrpSpPr>
        <p:grpSpPr>
          <a:xfrm>
            <a:off x="3977132" y="5167783"/>
            <a:ext cx="982020" cy="1261400"/>
            <a:chOff x="2362200" y="3054350"/>
            <a:chExt cx="1300163" cy="1670050"/>
          </a:xfrm>
          <a:solidFill>
            <a:schemeClr val="accent2"/>
          </a:solidFill>
        </p:grpSpPr>
        <p:sp>
          <p:nvSpPr>
            <p:cNvPr id="6" name="Freeform 12"/>
            <p:cNvSpPr>
              <a:spLocks noEditPoints="1"/>
            </p:cNvSpPr>
            <p:nvPr/>
          </p:nvSpPr>
          <p:spPr bwMode="auto">
            <a:xfrm>
              <a:off x="2362200" y="3054350"/>
              <a:ext cx="1146175" cy="1670050"/>
            </a:xfrm>
            <a:custGeom>
              <a:avLst/>
              <a:gdLst/>
              <a:ahLst/>
              <a:cxnLst>
                <a:cxn ang="0">
                  <a:pos x="1410" y="198"/>
                </a:cxn>
                <a:cxn ang="0">
                  <a:pos x="1352" y="227"/>
                </a:cxn>
                <a:cxn ang="0">
                  <a:pos x="1313" y="276"/>
                </a:cxn>
                <a:cxn ang="0">
                  <a:pos x="1297" y="341"/>
                </a:cxn>
                <a:cxn ang="0">
                  <a:pos x="1313" y="405"/>
                </a:cxn>
                <a:cxn ang="0">
                  <a:pos x="1352" y="455"/>
                </a:cxn>
                <a:cxn ang="0">
                  <a:pos x="1410" y="483"/>
                </a:cxn>
                <a:cxn ang="0">
                  <a:pos x="1478" y="483"/>
                </a:cxn>
                <a:cxn ang="0">
                  <a:pos x="1535" y="455"/>
                </a:cxn>
                <a:cxn ang="0">
                  <a:pos x="1575" y="405"/>
                </a:cxn>
                <a:cxn ang="0">
                  <a:pos x="1590" y="341"/>
                </a:cxn>
                <a:cxn ang="0">
                  <a:pos x="1575" y="276"/>
                </a:cxn>
                <a:cxn ang="0">
                  <a:pos x="1535" y="227"/>
                </a:cxn>
                <a:cxn ang="0">
                  <a:pos x="1478" y="198"/>
                </a:cxn>
                <a:cxn ang="0">
                  <a:pos x="1444" y="0"/>
                </a:cxn>
                <a:cxn ang="0">
                  <a:pos x="1598" y="11"/>
                </a:cxn>
                <a:cxn ang="0">
                  <a:pos x="1743" y="44"/>
                </a:cxn>
                <a:cxn ang="0">
                  <a:pos x="1874" y="98"/>
                </a:cxn>
                <a:cxn ang="0">
                  <a:pos x="1989" y="169"/>
                </a:cxn>
                <a:cxn ang="0">
                  <a:pos x="2085" y="253"/>
                </a:cxn>
                <a:cxn ang="0">
                  <a:pos x="2161" y="352"/>
                </a:cxn>
                <a:cxn ang="0">
                  <a:pos x="2212" y="462"/>
                </a:cxn>
                <a:cxn ang="0">
                  <a:pos x="2551" y="519"/>
                </a:cxn>
                <a:cxn ang="0">
                  <a:pos x="2648" y="533"/>
                </a:cxn>
                <a:cxn ang="0">
                  <a:pos x="2734" y="574"/>
                </a:cxn>
                <a:cxn ang="0">
                  <a:pos x="2806" y="636"/>
                </a:cxn>
                <a:cxn ang="0">
                  <a:pos x="2857" y="715"/>
                </a:cxn>
                <a:cxn ang="0">
                  <a:pos x="2885" y="807"/>
                </a:cxn>
                <a:cxn ang="0">
                  <a:pos x="2889" y="1410"/>
                </a:cxn>
                <a:cxn ang="0">
                  <a:pos x="2551" y="857"/>
                </a:cxn>
                <a:cxn ang="0">
                  <a:pos x="338" y="3869"/>
                </a:cxn>
                <a:cxn ang="0">
                  <a:pos x="1810" y="4207"/>
                </a:cxn>
                <a:cxn ang="0">
                  <a:pos x="288" y="4203"/>
                </a:cxn>
                <a:cxn ang="0">
                  <a:pos x="194" y="4175"/>
                </a:cxn>
                <a:cxn ang="0">
                  <a:pos x="116" y="4124"/>
                </a:cxn>
                <a:cxn ang="0">
                  <a:pos x="54" y="4053"/>
                </a:cxn>
                <a:cxn ang="0">
                  <a:pos x="14" y="3966"/>
                </a:cxn>
                <a:cxn ang="0">
                  <a:pos x="0" y="3869"/>
                </a:cxn>
                <a:cxn ang="0">
                  <a:pos x="4" y="807"/>
                </a:cxn>
                <a:cxn ang="0">
                  <a:pos x="31" y="715"/>
                </a:cxn>
                <a:cxn ang="0">
                  <a:pos x="83" y="636"/>
                </a:cxn>
                <a:cxn ang="0">
                  <a:pos x="154" y="574"/>
                </a:cxn>
                <a:cxn ang="0">
                  <a:pos x="241" y="533"/>
                </a:cxn>
                <a:cxn ang="0">
                  <a:pos x="338" y="519"/>
                </a:cxn>
                <a:cxn ang="0">
                  <a:pos x="677" y="462"/>
                </a:cxn>
                <a:cxn ang="0">
                  <a:pos x="727" y="352"/>
                </a:cxn>
                <a:cxn ang="0">
                  <a:pos x="802" y="253"/>
                </a:cxn>
                <a:cxn ang="0">
                  <a:pos x="898" y="169"/>
                </a:cxn>
                <a:cxn ang="0">
                  <a:pos x="1015" y="98"/>
                </a:cxn>
                <a:cxn ang="0">
                  <a:pos x="1145" y="44"/>
                </a:cxn>
                <a:cxn ang="0">
                  <a:pos x="1290" y="11"/>
                </a:cxn>
                <a:cxn ang="0">
                  <a:pos x="1444" y="0"/>
                </a:cxn>
              </a:cxnLst>
              <a:rect l="0" t="0" r="r" b="b"/>
              <a:pathLst>
                <a:path w="2889" h="4207">
                  <a:moveTo>
                    <a:pt x="1444" y="194"/>
                  </a:moveTo>
                  <a:lnTo>
                    <a:pt x="1410" y="198"/>
                  </a:lnTo>
                  <a:lnTo>
                    <a:pt x="1379" y="210"/>
                  </a:lnTo>
                  <a:lnTo>
                    <a:pt x="1352" y="227"/>
                  </a:lnTo>
                  <a:lnTo>
                    <a:pt x="1329" y="249"/>
                  </a:lnTo>
                  <a:lnTo>
                    <a:pt x="1313" y="276"/>
                  </a:lnTo>
                  <a:lnTo>
                    <a:pt x="1301" y="308"/>
                  </a:lnTo>
                  <a:lnTo>
                    <a:pt x="1297" y="341"/>
                  </a:lnTo>
                  <a:lnTo>
                    <a:pt x="1301" y="375"/>
                  </a:lnTo>
                  <a:lnTo>
                    <a:pt x="1313" y="405"/>
                  </a:lnTo>
                  <a:lnTo>
                    <a:pt x="1329" y="432"/>
                  </a:lnTo>
                  <a:lnTo>
                    <a:pt x="1352" y="455"/>
                  </a:lnTo>
                  <a:lnTo>
                    <a:pt x="1379" y="472"/>
                  </a:lnTo>
                  <a:lnTo>
                    <a:pt x="1410" y="483"/>
                  </a:lnTo>
                  <a:lnTo>
                    <a:pt x="1444" y="487"/>
                  </a:lnTo>
                  <a:lnTo>
                    <a:pt x="1478" y="483"/>
                  </a:lnTo>
                  <a:lnTo>
                    <a:pt x="1508" y="472"/>
                  </a:lnTo>
                  <a:lnTo>
                    <a:pt x="1535" y="455"/>
                  </a:lnTo>
                  <a:lnTo>
                    <a:pt x="1558" y="432"/>
                  </a:lnTo>
                  <a:lnTo>
                    <a:pt x="1575" y="405"/>
                  </a:lnTo>
                  <a:lnTo>
                    <a:pt x="1586" y="375"/>
                  </a:lnTo>
                  <a:lnTo>
                    <a:pt x="1590" y="341"/>
                  </a:lnTo>
                  <a:lnTo>
                    <a:pt x="1586" y="308"/>
                  </a:lnTo>
                  <a:lnTo>
                    <a:pt x="1575" y="276"/>
                  </a:lnTo>
                  <a:lnTo>
                    <a:pt x="1558" y="249"/>
                  </a:lnTo>
                  <a:lnTo>
                    <a:pt x="1535" y="227"/>
                  </a:lnTo>
                  <a:lnTo>
                    <a:pt x="1508" y="210"/>
                  </a:lnTo>
                  <a:lnTo>
                    <a:pt x="1478" y="198"/>
                  </a:lnTo>
                  <a:lnTo>
                    <a:pt x="1444" y="194"/>
                  </a:lnTo>
                  <a:close/>
                  <a:moveTo>
                    <a:pt x="1444" y="0"/>
                  </a:moveTo>
                  <a:lnTo>
                    <a:pt x="1522" y="2"/>
                  </a:lnTo>
                  <a:lnTo>
                    <a:pt x="1598" y="11"/>
                  </a:lnTo>
                  <a:lnTo>
                    <a:pt x="1672" y="25"/>
                  </a:lnTo>
                  <a:lnTo>
                    <a:pt x="1743" y="44"/>
                  </a:lnTo>
                  <a:lnTo>
                    <a:pt x="1810" y="69"/>
                  </a:lnTo>
                  <a:lnTo>
                    <a:pt x="1874" y="98"/>
                  </a:lnTo>
                  <a:lnTo>
                    <a:pt x="1933" y="131"/>
                  </a:lnTo>
                  <a:lnTo>
                    <a:pt x="1989" y="169"/>
                  </a:lnTo>
                  <a:lnTo>
                    <a:pt x="2041" y="210"/>
                  </a:lnTo>
                  <a:lnTo>
                    <a:pt x="2085" y="253"/>
                  </a:lnTo>
                  <a:lnTo>
                    <a:pt x="2126" y="302"/>
                  </a:lnTo>
                  <a:lnTo>
                    <a:pt x="2161" y="352"/>
                  </a:lnTo>
                  <a:lnTo>
                    <a:pt x="2190" y="405"/>
                  </a:lnTo>
                  <a:lnTo>
                    <a:pt x="2212" y="462"/>
                  </a:lnTo>
                  <a:lnTo>
                    <a:pt x="2227" y="519"/>
                  </a:lnTo>
                  <a:lnTo>
                    <a:pt x="2551" y="519"/>
                  </a:lnTo>
                  <a:lnTo>
                    <a:pt x="2601" y="523"/>
                  </a:lnTo>
                  <a:lnTo>
                    <a:pt x="2648" y="533"/>
                  </a:lnTo>
                  <a:lnTo>
                    <a:pt x="2693" y="551"/>
                  </a:lnTo>
                  <a:lnTo>
                    <a:pt x="2734" y="574"/>
                  </a:lnTo>
                  <a:lnTo>
                    <a:pt x="2772" y="603"/>
                  </a:lnTo>
                  <a:lnTo>
                    <a:pt x="2806" y="636"/>
                  </a:lnTo>
                  <a:lnTo>
                    <a:pt x="2834" y="673"/>
                  </a:lnTo>
                  <a:lnTo>
                    <a:pt x="2857" y="715"/>
                  </a:lnTo>
                  <a:lnTo>
                    <a:pt x="2873" y="760"/>
                  </a:lnTo>
                  <a:lnTo>
                    <a:pt x="2885" y="807"/>
                  </a:lnTo>
                  <a:lnTo>
                    <a:pt x="2889" y="857"/>
                  </a:lnTo>
                  <a:lnTo>
                    <a:pt x="2889" y="1410"/>
                  </a:lnTo>
                  <a:lnTo>
                    <a:pt x="2551" y="1410"/>
                  </a:lnTo>
                  <a:lnTo>
                    <a:pt x="2551" y="857"/>
                  </a:lnTo>
                  <a:lnTo>
                    <a:pt x="338" y="857"/>
                  </a:lnTo>
                  <a:lnTo>
                    <a:pt x="338" y="3869"/>
                  </a:lnTo>
                  <a:lnTo>
                    <a:pt x="1810" y="3869"/>
                  </a:lnTo>
                  <a:lnTo>
                    <a:pt x="1810" y="4207"/>
                  </a:lnTo>
                  <a:lnTo>
                    <a:pt x="338" y="4207"/>
                  </a:lnTo>
                  <a:lnTo>
                    <a:pt x="288" y="4203"/>
                  </a:lnTo>
                  <a:lnTo>
                    <a:pt x="241" y="4193"/>
                  </a:lnTo>
                  <a:lnTo>
                    <a:pt x="194" y="4175"/>
                  </a:lnTo>
                  <a:lnTo>
                    <a:pt x="154" y="4152"/>
                  </a:lnTo>
                  <a:lnTo>
                    <a:pt x="116" y="4124"/>
                  </a:lnTo>
                  <a:lnTo>
                    <a:pt x="83" y="4091"/>
                  </a:lnTo>
                  <a:lnTo>
                    <a:pt x="54" y="4053"/>
                  </a:lnTo>
                  <a:lnTo>
                    <a:pt x="31" y="4011"/>
                  </a:lnTo>
                  <a:lnTo>
                    <a:pt x="14" y="3966"/>
                  </a:lnTo>
                  <a:lnTo>
                    <a:pt x="4" y="3919"/>
                  </a:lnTo>
                  <a:lnTo>
                    <a:pt x="0" y="3869"/>
                  </a:lnTo>
                  <a:lnTo>
                    <a:pt x="0" y="857"/>
                  </a:lnTo>
                  <a:lnTo>
                    <a:pt x="4" y="807"/>
                  </a:lnTo>
                  <a:lnTo>
                    <a:pt x="14" y="760"/>
                  </a:lnTo>
                  <a:lnTo>
                    <a:pt x="31" y="715"/>
                  </a:lnTo>
                  <a:lnTo>
                    <a:pt x="54" y="673"/>
                  </a:lnTo>
                  <a:lnTo>
                    <a:pt x="83" y="636"/>
                  </a:lnTo>
                  <a:lnTo>
                    <a:pt x="116" y="603"/>
                  </a:lnTo>
                  <a:lnTo>
                    <a:pt x="154" y="574"/>
                  </a:lnTo>
                  <a:lnTo>
                    <a:pt x="194" y="551"/>
                  </a:lnTo>
                  <a:lnTo>
                    <a:pt x="241" y="533"/>
                  </a:lnTo>
                  <a:lnTo>
                    <a:pt x="288" y="523"/>
                  </a:lnTo>
                  <a:lnTo>
                    <a:pt x="338" y="519"/>
                  </a:lnTo>
                  <a:lnTo>
                    <a:pt x="661" y="519"/>
                  </a:lnTo>
                  <a:lnTo>
                    <a:pt x="677" y="462"/>
                  </a:lnTo>
                  <a:lnTo>
                    <a:pt x="699" y="405"/>
                  </a:lnTo>
                  <a:lnTo>
                    <a:pt x="727" y="352"/>
                  </a:lnTo>
                  <a:lnTo>
                    <a:pt x="761" y="302"/>
                  </a:lnTo>
                  <a:lnTo>
                    <a:pt x="802" y="253"/>
                  </a:lnTo>
                  <a:lnTo>
                    <a:pt x="848" y="210"/>
                  </a:lnTo>
                  <a:lnTo>
                    <a:pt x="898" y="169"/>
                  </a:lnTo>
                  <a:lnTo>
                    <a:pt x="954" y="131"/>
                  </a:lnTo>
                  <a:lnTo>
                    <a:pt x="1015" y="98"/>
                  </a:lnTo>
                  <a:lnTo>
                    <a:pt x="1079" y="69"/>
                  </a:lnTo>
                  <a:lnTo>
                    <a:pt x="1145" y="44"/>
                  </a:lnTo>
                  <a:lnTo>
                    <a:pt x="1217" y="25"/>
                  </a:lnTo>
                  <a:lnTo>
                    <a:pt x="1290" y="11"/>
                  </a:lnTo>
                  <a:lnTo>
                    <a:pt x="1366" y="2"/>
                  </a:lnTo>
                  <a:lnTo>
                    <a:pt x="14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3"/>
            <p:cNvSpPr>
              <a:spLocks/>
            </p:cNvSpPr>
            <p:nvPr/>
          </p:nvSpPr>
          <p:spPr bwMode="auto">
            <a:xfrm>
              <a:off x="2824163" y="3636963"/>
              <a:ext cx="838200" cy="993775"/>
            </a:xfrm>
            <a:custGeom>
              <a:avLst/>
              <a:gdLst/>
              <a:ahLst/>
              <a:cxnLst>
                <a:cxn ang="0">
                  <a:pos x="1898" y="81"/>
                </a:cxn>
                <a:cxn ang="0">
                  <a:pos x="1909" y="138"/>
                </a:cxn>
                <a:cxn ang="0">
                  <a:pos x="1933" y="243"/>
                </a:cxn>
                <a:cxn ang="0">
                  <a:pos x="1967" y="380"/>
                </a:cxn>
                <a:cxn ang="0">
                  <a:pos x="2008" y="535"/>
                </a:cxn>
                <a:cxn ang="0">
                  <a:pos x="2056" y="689"/>
                </a:cxn>
                <a:cxn ang="0">
                  <a:pos x="2111" y="840"/>
                </a:cxn>
                <a:cxn ang="0">
                  <a:pos x="2046" y="866"/>
                </a:cxn>
                <a:cxn ang="0">
                  <a:pos x="1994" y="897"/>
                </a:cxn>
                <a:cxn ang="0">
                  <a:pos x="1901" y="965"/>
                </a:cxn>
                <a:cxn ang="0">
                  <a:pos x="1772" y="1079"/>
                </a:cxn>
                <a:cxn ang="0">
                  <a:pos x="1640" y="1218"/>
                </a:cxn>
                <a:cxn ang="0">
                  <a:pos x="1497" y="1393"/>
                </a:cxn>
                <a:cxn ang="0">
                  <a:pos x="1333" y="1623"/>
                </a:cxn>
                <a:cxn ang="0">
                  <a:pos x="1152" y="1913"/>
                </a:cxn>
                <a:cxn ang="0">
                  <a:pos x="955" y="2269"/>
                </a:cxn>
                <a:cxn ang="0">
                  <a:pos x="783" y="2405"/>
                </a:cxn>
                <a:cxn ang="0">
                  <a:pos x="769" y="2380"/>
                </a:cxn>
                <a:cxn ang="0">
                  <a:pos x="733" y="2319"/>
                </a:cxn>
                <a:cxn ang="0">
                  <a:pos x="653" y="2191"/>
                </a:cxn>
                <a:cxn ang="0">
                  <a:pos x="540" y="2028"/>
                </a:cxn>
                <a:cxn ang="0">
                  <a:pos x="398" y="1848"/>
                </a:cxn>
                <a:cxn ang="0">
                  <a:pos x="231" y="1666"/>
                </a:cxn>
                <a:cxn ang="0">
                  <a:pos x="42" y="1501"/>
                </a:cxn>
                <a:cxn ang="0">
                  <a:pos x="30" y="1420"/>
                </a:cxn>
                <a:cxn ang="0">
                  <a:pos x="54" y="1379"/>
                </a:cxn>
                <a:cxn ang="0">
                  <a:pos x="99" y="1301"/>
                </a:cxn>
                <a:cxn ang="0">
                  <a:pos x="151" y="1203"/>
                </a:cxn>
                <a:cxn ang="0">
                  <a:pos x="204" y="1095"/>
                </a:cxn>
                <a:cxn ang="0">
                  <a:pos x="246" y="994"/>
                </a:cxn>
                <a:cxn ang="0">
                  <a:pos x="279" y="860"/>
                </a:cxn>
                <a:cxn ang="0">
                  <a:pos x="364" y="908"/>
                </a:cxn>
                <a:cxn ang="0">
                  <a:pos x="422" y="956"/>
                </a:cxn>
                <a:cxn ang="0">
                  <a:pos x="516" y="1050"/>
                </a:cxn>
                <a:cxn ang="0">
                  <a:pos x="635" y="1205"/>
                </a:cxn>
                <a:cxn ang="0">
                  <a:pos x="767" y="1431"/>
                </a:cxn>
                <a:cxn ang="0">
                  <a:pos x="852" y="1416"/>
                </a:cxn>
                <a:cxn ang="0">
                  <a:pos x="933" y="1219"/>
                </a:cxn>
                <a:cxn ang="0">
                  <a:pos x="1038" y="990"/>
                </a:cxn>
                <a:cxn ang="0">
                  <a:pos x="1248" y="615"/>
                </a:cxn>
                <a:cxn ang="0">
                  <a:pos x="1461" y="330"/>
                </a:cxn>
                <a:cxn ang="0">
                  <a:pos x="1670" y="131"/>
                </a:cxn>
                <a:cxn ang="0">
                  <a:pos x="1881" y="0"/>
                </a:cxn>
              </a:cxnLst>
              <a:rect l="0" t="0" r="r" b="b"/>
              <a:pathLst>
                <a:path w="2111" h="2504">
                  <a:moveTo>
                    <a:pt x="1881" y="0"/>
                  </a:moveTo>
                  <a:lnTo>
                    <a:pt x="1896" y="78"/>
                  </a:lnTo>
                  <a:lnTo>
                    <a:pt x="1898" y="81"/>
                  </a:lnTo>
                  <a:lnTo>
                    <a:pt x="1900" y="94"/>
                  </a:lnTo>
                  <a:lnTo>
                    <a:pt x="1904" y="112"/>
                  </a:lnTo>
                  <a:lnTo>
                    <a:pt x="1909" y="138"/>
                  </a:lnTo>
                  <a:lnTo>
                    <a:pt x="1915" y="167"/>
                  </a:lnTo>
                  <a:lnTo>
                    <a:pt x="1924" y="203"/>
                  </a:lnTo>
                  <a:lnTo>
                    <a:pt x="1933" y="243"/>
                  </a:lnTo>
                  <a:lnTo>
                    <a:pt x="1944" y="285"/>
                  </a:lnTo>
                  <a:lnTo>
                    <a:pt x="1954" y="331"/>
                  </a:lnTo>
                  <a:lnTo>
                    <a:pt x="1967" y="380"/>
                  </a:lnTo>
                  <a:lnTo>
                    <a:pt x="1979" y="431"/>
                  </a:lnTo>
                  <a:lnTo>
                    <a:pt x="1994" y="482"/>
                  </a:lnTo>
                  <a:lnTo>
                    <a:pt x="2008" y="535"/>
                  </a:lnTo>
                  <a:lnTo>
                    <a:pt x="2023" y="587"/>
                  </a:lnTo>
                  <a:lnTo>
                    <a:pt x="2040" y="640"/>
                  </a:lnTo>
                  <a:lnTo>
                    <a:pt x="2056" y="689"/>
                  </a:lnTo>
                  <a:lnTo>
                    <a:pt x="2073" y="739"/>
                  </a:lnTo>
                  <a:lnTo>
                    <a:pt x="2091" y="785"/>
                  </a:lnTo>
                  <a:lnTo>
                    <a:pt x="2111" y="840"/>
                  </a:lnTo>
                  <a:lnTo>
                    <a:pt x="2057" y="861"/>
                  </a:lnTo>
                  <a:lnTo>
                    <a:pt x="2054" y="862"/>
                  </a:lnTo>
                  <a:lnTo>
                    <a:pt x="2046" y="866"/>
                  </a:lnTo>
                  <a:lnTo>
                    <a:pt x="2033" y="872"/>
                  </a:lnTo>
                  <a:lnTo>
                    <a:pt x="2015" y="883"/>
                  </a:lnTo>
                  <a:lnTo>
                    <a:pt x="1994" y="897"/>
                  </a:lnTo>
                  <a:lnTo>
                    <a:pt x="1967" y="915"/>
                  </a:lnTo>
                  <a:lnTo>
                    <a:pt x="1936" y="936"/>
                  </a:lnTo>
                  <a:lnTo>
                    <a:pt x="1901" y="965"/>
                  </a:lnTo>
                  <a:lnTo>
                    <a:pt x="1862" y="997"/>
                  </a:lnTo>
                  <a:lnTo>
                    <a:pt x="1820" y="1035"/>
                  </a:lnTo>
                  <a:lnTo>
                    <a:pt x="1772" y="1079"/>
                  </a:lnTo>
                  <a:lnTo>
                    <a:pt x="1722" y="1128"/>
                  </a:lnTo>
                  <a:lnTo>
                    <a:pt x="1683" y="1171"/>
                  </a:lnTo>
                  <a:lnTo>
                    <a:pt x="1640" y="1218"/>
                  </a:lnTo>
                  <a:lnTo>
                    <a:pt x="1596" y="1272"/>
                  </a:lnTo>
                  <a:lnTo>
                    <a:pt x="1547" y="1329"/>
                  </a:lnTo>
                  <a:lnTo>
                    <a:pt x="1497" y="1393"/>
                  </a:lnTo>
                  <a:lnTo>
                    <a:pt x="1445" y="1464"/>
                  </a:lnTo>
                  <a:lnTo>
                    <a:pt x="1390" y="1541"/>
                  </a:lnTo>
                  <a:lnTo>
                    <a:pt x="1333" y="1623"/>
                  </a:lnTo>
                  <a:lnTo>
                    <a:pt x="1274" y="1712"/>
                  </a:lnTo>
                  <a:lnTo>
                    <a:pt x="1214" y="1809"/>
                  </a:lnTo>
                  <a:lnTo>
                    <a:pt x="1152" y="1913"/>
                  </a:lnTo>
                  <a:lnTo>
                    <a:pt x="1088" y="2023"/>
                  </a:lnTo>
                  <a:lnTo>
                    <a:pt x="1021" y="2142"/>
                  </a:lnTo>
                  <a:lnTo>
                    <a:pt x="955" y="2269"/>
                  </a:lnTo>
                  <a:lnTo>
                    <a:pt x="887" y="2403"/>
                  </a:lnTo>
                  <a:lnTo>
                    <a:pt x="836" y="2504"/>
                  </a:lnTo>
                  <a:lnTo>
                    <a:pt x="783" y="2405"/>
                  </a:lnTo>
                  <a:lnTo>
                    <a:pt x="781" y="2401"/>
                  </a:lnTo>
                  <a:lnTo>
                    <a:pt x="777" y="2393"/>
                  </a:lnTo>
                  <a:lnTo>
                    <a:pt x="769" y="2380"/>
                  </a:lnTo>
                  <a:lnTo>
                    <a:pt x="760" y="2364"/>
                  </a:lnTo>
                  <a:lnTo>
                    <a:pt x="747" y="2343"/>
                  </a:lnTo>
                  <a:lnTo>
                    <a:pt x="733" y="2319"/>
                  </a:lnTo>
                  <a:lnTo>
                    <a:pt x="710" y="2282"/>
                  </a:lnTo>
                  <a:lnTo>
                    <a:pt x="683" y="2238"/>
                  </a:lnTo>
                  <a:lnTo>
                    <a:pt x="653" y="2191"/>
                  </a:lnTo>
                  <a:lnTo>
                    <a:pt x="619" y="2140"/>
                  </a:lnTo>
                  <a:lnTo>
                    <a:pt x="581" y="2086"/>
                  </a:lnTo>
                  <a:lnTo>
                    <a:pt x="540" y="2028"/>
                  </a:lnTo>
                  <a:lnTo>
                    <a:pt x="495" y="1969"/>
                  </a:lnTo>
                  <a:lnTo>
                    <a:pt x="448" y="1909"/>
                  </a:lnTo>
                  <a:lnTo>
                    <a:pt x="398" y="1848"/>
                  </a:lnTo>
                  <a:lnTo>
                    <a:pt x="344" y="1786"/>
                  </a:lnTo>
                  <a:lnTo>
                    <a:pt x="289" y="1725"/>
                  </a:lnTo>
                  <a:lnTo>
                    <a:pt x="231" y="1666"/>
                  </a:lnTo>
                  <a:lnTo>
                    <a:pt x="170" y="1608"/>
                  </a:lnTo>
                  <a:lnTo>
                    <a:pt x="108" y="1553"/>
                  </a:lnTo>
                  <a:lnTo>
                    <a:pt x="42" y="1501"/>
                  </a:lnTo>
                  <a:lnTo>
                    <a:pt x="0" y="1469"/>
                  </a:lnTo>
                  <a:lnTo>
                    <a:pt x="27" y="1424"/>
                  </a:lnTo>
                  <a:lnTo>
                    <a:pt x="30" y="1420"/>
                  </a:lnTo>
                  <a:lnTo>
                    <a:pt x="35" y="1411"/>
                  </a:lnTo>
                  <a:lnTo>
                    <a:pt x="44" y="1397"/>
                  </a:lnTo>
                  <a:lnTo>
                    <a:pt x="54" y="1379"/>
                  </a:lnTo>
                  <a:lnTo>
                    <a:pt x="67" y="1356"/>
                  </a:lnTo>
                  <a:lnTo>
                    <a:pt x="82" y="1331"/>
                  </a:lnTo>
                  <a:lnTo>
                    <a:pt x="99" y="1301"/>
                  </a:lnTo>
                  <a:lnTo>
                    <a:pt x="115" y="1271"/>
                  </a:lnTo>
                  <a:lnTo>
                    <a:pt x="133" y="1237"/>
                  </a:lnTo>
                  <a:lnTo>
                    <a:pt x="151" y="1203"/>
                  </a:lnTo>
                  <a:lnTo>
                    <a:pt x="169" y="1167"/>
                  </a:lnTo>
                  <a:lnTo>
                    <a:pt x="187" y="1131"/>
                  </a:lnTo>
                  <a:lnTo>
                    <a:pt x="204" y="1095"/>
                  </a:lnTo>
                  <a:lnTo>
                    <a:pt x="220" y="1061"/>
                  </a:lnTo>
                  <a:lnTo>
                    <a:pt x="233" y="1026"/>
                  </a:lnTo>
                  <a:lnTo>
                    <a:pt x="246" y="994"/>
                  </a:lnTo>
                  <a:lnTo>
                    <a:pt x="256" y="965"/>
                  </a:lnTo>
                  <a:lnTo>
                    <a:pt x="263" y="936"/>
                  </a:lnTo>
                  <a:lnTo>
                    <a:pt x="279" y="860"/>
                  </a:lnTo>
                  <a:lnTo>
                    <a:pt x="348" y="898"/>
                  </a:lnTo>
                  <a:lnTo>
                    <a:pt x="353" y="902"/>
                  </a:lnTo>
                  <a:lnTo>
                    <a:pt x="364" y="908"/>
                  </a:lnTo>
                  <a:lnTo>
                    <a:pt x="379" y="919"/>
                  </a:lnTo>
                  <a:lnTo>
                    <a:pt x="398" y="935"/>
                  </a:lnTo>
                  <a:lnTo>
                    <a:pt x="422" y="956"/>
                  </a:lnTo>
                  <a:lnTo>
                    <a:pt x="451" y="981"/>
                  </a:lnTo>
                  <a:lnTo>
                    <a:pt x="483" y="1013"/>
                  </a:lnTo>
                  <a:lnTo>
                    <a:pt x="516" y="1050"/>
                  </a:lnTo>
                  <a:lnTo>
                    <a:pt x="553" y="1095"/>
                  </a:lnTo>
                  <a:lnTo>
                    <a:pt x="593" y="1146"/>
                  </a:lnTo>
                  <a:lnTo>
                    <a:pt x="635" y="1205"/>
                  </a:lnTo>
                  <a:lnTo>
                    <a:pt x="677" y="1272"/>
                  </a:lnTo>
                  <a:lnTo>
                    <a:pt x="722" y="1347"/>
                  </a:lnTo>
                  <a:lnTo>
                    <a:pt x="767" y="1431"/>
                  </a:lnTo>
                  <a:lnTo>
                    <a:pt x="813" y="1523"/>
                  </a:lnTo>
                  <a:lnTo>
                    <a:pt x="831" y="1473"/>
                  </a:lnTo>
                  <a:lnTo>
                    <a:pt x="852" y="1416"/>
                  </a:lnTo>
                  <a:lnTo>
                    <a:pt x="877" y="1355"/>
                  </a:lnTo>
                  <a:lnTo>
                    <a:pt x="903" y="1288"/>
                  </a:lnTo>
                  <a:lnTo>
                    <a:pt x="933" y="1219"/>
                  </a:lnTo>
                  <a:lnTo>
                    <a:pt x="965" y="1145"/>
                  </a:lnTo>
                  <a:lnTo>
                    <a:pt x="1001" y="1070"/>
                  </a:lnTo>
                  <a:lnTo>
                    <a:pt x="1038" y="990"/>
                  </a:lnTo>
                  <a:lnTo>
                    <a:pt x="1107" y="857"/>
                  </a:lnTo>
                  <a:lnTo>
                    <a:pt x="1177" y="732"/>
                  </a:lnTo>
                  <a:lnTo>
                    <a:pt x="1248" y="615"/>
                  </a:lnTo>
                  <a:lnTo>
                    <a:pt x="1321" y="509"/>
                  </a:lnTo>
                  <a:lnTo>
                    <a:pt x="1393" y="410"/>
                  </a:lnTo>
                  <a:lnTo>
                    <a:pt x="1461" y="330"/>
                  </a:lnTo>
                  <a:lnTo>
                    <a:pt x="1530" y="256"/>
                  </a:lnTo>
                  <a:lnTo>
                    <a:pt x="1599" y="190"/>
                  </a:lnTo>
                  <a:lnTo>
                    <a:pt x="1670" y="131"/>
                  </a:lnTo>
                  <a:lnTo>
                    <a:pt x="1740" y="80"/>
                  </a:lnTo>
                  <a:lnTo>
                    <a:pt x="1812" y="38"/>
                  </a:lnTo>
                  <a:lnTo>
                    <a:pt x="18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283466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913" y="46115"/>
            <a:ext cx="7565138" cy="1323451"/>
          </a:xfrm>
        </p:spPr>
        <p:txBody>
          <a:bodyPr/>
          <a:lstStyle/>
          <a:p>
            <a:r>
              <a:rPr lang="en-US" sz="2000" dirty="0"/>
              <a:t>Drugs Managed Through Magellan Rx</a:t>
            </a:r>
          </a:p>
        </p:txBody>
      </p:sp>
      <p:sp>
        <p:nvSpPr>
          <p:cNvPr id="2" name="Rectangle 1">
            <a:extLst>
              <a:ext uri="{FF2B5EF4-FFF2-40B4-BE49-F238E27FC236}">
                <a16:creationId xmlns:a16="http://schemas.microsoft.com/office/drawing/2014/main" id="{B41CFA97-A469-4D70-9FB7-DC4249F156AF}"/>
              </a:ext>
            </a:extLst>
          </p:cNvPr>
          <p:cNvSpPr/>
          <p:nvPr/>
        </p:nvSpPr>
        <p:spPr>
          <a:xfrm>
            <a:off x="327171" y="889844"/>
            <a:ext cx="8128932" cy="4801314"/>
          </a:xfrm>
          <a:prstGeom prst="rect">
            <a:avLst/>
          </a:prstGeom>
        </p:spPr>
        <p:txBody>
          <a:bodyPr wrap="square">
            <a:spAutoFit/>
          </a:bodyPr>
          <a:lstStyle/>
          <a:p>
            <a:r>
              <a:rPr lang="en-US" dirty="0"/>
              <a:t>For the lists of drugs managed by Magellan Rx Management for Fallon Health Members, please refer to the lists of drugs* posted on the Fallon Health website at the following links:</a:t>
            </a:r>
          </a:p>
          <a:p>
            <a:endParaRPr lang="en-US" dirty="0"/>
          </a:p>
          <a:p>
            <a:r>
              <a:rPr lang="en-US" dirty="0"/>
              <a:t>For a comprehensive PDF list of in scope drugs:</a:t>
            </a:r>
          </a:p>
          <a:p>
            <a:r>
              <a:rPr lang="en-US" u="sng" dirty="0">
                <a:hlinkClick r:id="rId3"/>
              </a:rPr>
              <a:t>http://fchp.org/providers/announcements.aspx</a:t>
            </a:r>
            <a:r>
              <a:rPr lang="en-US" dirty="0"/>
              <a:t> </a:t>
            </a:r>
          </a:p>
          <a:p>
            <a:r>
              <a:rPr lang="en-US" dirty="0"/>
              <a:t>Under Pharmacy Updates</a:t>
            </a:r>
          </a:p>
          <a:p>
            <a:endParaRPr lang="en-US" dirty="0"/>
          </a:p>
          <a:p>
            <a:r>
              <a:rPr lang="en-US" dirty="0"/>
              <a:t>Prior Authorization Drugs:</a:t>
            </a:r>
          </a:p>
          <a:p>
            <a:r>
              <a:rPr lang="en-US" u="sng" dirty="0">
                <a:hlinkClick r:id="rId4"/>
              </a:rPr>
              <a:t>http://www.fchp.org/providers/pharmacy/online-drug-formulary.aspx</a:t>
            </a:r>
            <a:endParaRPr lang="en-US" u="sng" dirty="0"/>
          </a:p>
          <a:p>
            <a:r>
              <a:rPr lang="en-US" dirty="0"/>
              <a:t>Select Medical Benefit Formulary from the dropdown, then select Go</a:t>
            </a:r>
          </a:p>
          <a:p>
            <a:endParaRPr lang="en-US" dirty="0"/>
          </a:p>
          <a:p>
            <a:r>
              <a:rPr lang="en-US" dirty="0"/>
              <a:t>Post Service Claim Edit Policies:</a:t>
            </a:r>
          </a:p>
          <a:p>
            <a:r>
              <a:rPr lang="en-US" u="sng" dirty="0">
                <a:hlinkClick r:id="rId5"/>
              </a:rPr>
              <a:t>http://fchp.org/en/providers/criteria-policies-guidelines/payment-policies.aspx</a:t>
            </a:r>
            <a:r>
              <a:rPr lang="en-US" dirty="0"/>
              <a:t> </a:t>
            </a:r>
          </a:p>
          <a:p>
            <a:r>
              <a:rPr lang="en-US" dirty="0"/>
              <a:t>Under Drugs and biologicals payment policy</a:t>
            </a:r>
          </a:p>
          <a:p>
            <a:endParaRPr lang="en-US" dirty="0"/>
          </a:p>
          <a:p>
            <a:r>
              <a:rPr lang="en-US" dirty="0"/>
              <a:t>You may also call the Provider Services at 866-275-3247 prompt 5.</a:t>
            </a:r>
            <a:endParaRPr lang="en-US" dirty="0">
              <a:highlight>
                <a:srgbClr val="FFFF00"/>
              </a:highlight>
            </a:endParaRPr>
          </a:p>
        </p:txBody>
      </p:sp>
      <p:sp>
        <p:nvSpPr>
          <p:cNvPr id="6" name="Rectangle 5">
            <a:extLst>
              <a:ext uri="{FF2B5EF4-FFF2-40B4-BE49-F238E27FC236}">
                <a16:creationId xmlns:a16="http://schemas.microsoft.com/office/drawing/2014/main" id="{2223D7AD-FE71-4703-A166-61F638F1749F}"/>
              </a:ext>
            </a:extLst>
          </p:cNvPr>
          <p:cNvSpPr/>
          <p:nvPr/>
        </p:nvSpPr>
        <p:spPr>
          <a:xfrm>
            <a:off x="327171" y="6110729"/>
            <a:ext cx="8430935" cy="369332"/>
          </a:xfrm>
          <a:prstGeom prst="rect">
            <a:avLst/>
          </a:prstGeom>
        </p:spPr>
        <p:txBody>
          <a:bodyPr wrap="square">
            <a:spAutoFit/>
          </a:bodyPr>
          <a:lstStyle/>
          <a:p>
            <a:r>
              <a:rPr lang="en-US" dirty="0"/>
              <a:t>*The list of medical drugs requiring prior approval is subject to change. </a:t>
            </a:r>
          </a:p>
        </p:txBody>
      </p:sp>
    </p:spTree>
    <p:extLst>
      <p:ext uri="{BB962C8B-B14F-4D97-AF65-F5344CB8AC3E}">
        <p14:creationId xmlns:p14="http://schemas.microsoft.com/office/powerpoint/2010/main" val="9190038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8AEE7E-FAD4-4EE3-9D98-D5CFF485C706}" type="slidenum">
              <a:rPr lang="en-US" smtClean="0"/>
              <a:t>9</a:t>
            </a:fld>
            <a:endParaRPr lang="en-US"/>
          </a:p>
        </p:txBody>
      </p:sp>
      <p:sp>
        <p:nvSpPr>
          <p:cNvPr id="3" name="Title 2"/>
          <p:cNvSpPr>
            <a:spLocks noGrp="1"/>
          </p:cNvSpPr>
          <p:nvPr>
            <p:ph type="title"/>
          </p:nvPr>
        </p:nvSpPr>
        <p:spPr>
          <a:xfrm>
            <a:off x="194563" y="189652"/>
            <a:ext cx="7565138" cy="551494"/>
          </a:xfrm>
        </p:spPr>
        <p:txBody>
          <a:bodyPr/>
          <a:lstStyle/>
          <a:p>
            <a:r>
              <a:rPr lang="en-US" dirty="0" err="1"/>
              <a:t>Biosimilars</a:t>
            </a:r>
            <a:endParaRPr lang="en-US" dirty="0"/>
          </a:p>
        </p:txBody>
      </p:sp>
      <p:sp>
        <p:nvSpPr>
          <p:cNvPr id="4" name="Rectangle 3"/>
          <p:cNvSpPr/>
          <p:nvPr/>
        </p:nvSpPr>
        <p:spPr>
          <a:xfrm>
            <a:off x="327259" y="-79653"/>
            <a:ext cx="6530741" cy="6463308"/>
          </a:xfrm>
          <a:prstGeom prst="rect">
            <a:avLst/>
          </a:prstGeom>
        </p:spPr>
        <p:txBody>
          <a:bodyPr wrap="square" anchor="t">
            <a:spAutoFit/>
          </a:bodyPr>
          <a:lstStyle/>
          <a:p>
            <a:endParaRPr lang="en-US" b="1" dirty="0"/>
          </a:p>
          <a:p>
            <a:endParaRPr lang="en-US" b="1" dirty="0"/>
          </a:p>
          <a:p>
            <a:endParaRPr lang="en-US" b="1" dirty="0"/>
          </a:p>
          <a:p>
            <a:r>
              <a:rPr lang="en-US" dirty="0"/>
              <a:t>For your Commercial and Medicaid patients, Fallon will be focusing on preferred biosimilar therapies when appropriate.  </a:t>
            </a:r>
          </a:p>
          <a:p>
            <a:endParaRPr lang="en-US" dirty="0"/>
          </a:p>
          <a:p>
            <a:r>
              <a:rPr lang="en-US" dirty="0"/>
              <a:t>Effective January 1, 2020, for your patients new to therapy, Fallon’s preferred biosimilars will be: </a:t>
            </a:r>
          </a:p>
          <a:p>
            <a:endParaRPr lang="en-US" dirty="0"/>
          </a:p>
          <a:p>
            <a:pPr lvl="1"/>
            <a:r>
              <a:rPr lang="en-US" b="1" dirty="0">
                <a:ea typeface="+mn-lt"/>
                <a:cs typeface="+mn-lt"/>
              </a:rPr>
              <a:t>Preferred                       Non-preferred</a:t>
            </a:r>
            <a:endParaRPr lang="en-US" dirty="0">
              <a:cs typeface="Calibri"/>
            </a:endParaRPr>
          </a:p>
          <a:p>
            <a:pPr lvl="1"/>
            <a:r>
              <a:rPr lang="en-US" dirty="0" err="1">
                <a:ea typeface="+mn-lt"/>
                <a:cs typeface="+mn-lt"/>
              </a:rPr>
              <a:t>Zarxio</a:t>
            </a:r>
            <a:r>
              <a:rPr lang="en-US" dirty="0">
                <a:ea typeface="+mn-lt"/>
                <a:cs typeface="+mn-lt"/>
              </a:rPr>
              <a:t>                             Neupogen</a:t>
            </a:r>
            <a:endParaRPr lang="en-US" dirty="0">
              <a:cs typeface="Calibri"/>
            </a:endParaRPr>
          </a:p>
          <a:p>
            <a:pPr lvl="1"/>
            <a:r>
              <a:rPr lang="en-US" dirty="0" err="1">
                <a:ea typeface="+mn-lt"/>
                <a:cs typeface="+mn-lt"/>
              </a:rPr>
              <a:t>Retacrit</a:t>
            </a:r>
            <a:r>
              <a:rPr lang="en-US" dirty="0">
                <a:ea typeface="+mn-lt"/>
                <a:cs typeface="+mn-lt"/>
              </a:rPr>
              <a:t>                          Procrit/Epogen</a:t>
            </a:r>
            <a:endParaRPr lang="en-US" dirty="0">
              <a:cs typeface="Calibri"/>
            </a:endParaRPr>
          </a:p>
          <a:p>
            <a:pPr lvl="1"/>
            <a:r>
              <a:rPr lang="en-US" dirty="0">
                <a:ea typeface="+mn-lt"/>
                <a:cs typeface="+mn-lt"/>
              </a:rPr>
              <a:t>Rituximab biosimilar   Rituxan</a:t>
            </a:r>
            <a:endParaRPr lang="en-US" dirty="0">
              <a:cs typeface="Calibri"/>
            </a:endParaRPr>
          </a:p>
          <a:p>
            <a:pPr lvl="1"/>
            <a:r>
              <a:rPr lang="en-US" dirty="0" err="1">
                <a:ea typeface="+mn-lt"/>
                <a:cs typeface="+mn-lt"/>
              </a:rPr>
              <a:t>Mvasi</a:t>
            </a:r>
            <a:r>
              <a:rPr lang="en-US" dirty="0">
                <a:ea typeface="+mn-lt"/>
                <a:cs typeface="+mn-lt"/>
              </a:rPr>
              <a:t>                             Avastin</a:t>
            </a:r>
            <a:endParaRPr lang="en-US" dirty="0">
              <a:cs typeface="Calibri"/>
            </a:endParaRPr>
          </a:p>
          <a:p>
            <a:pPr lvl="1"/>
            <a:r>
              <a:rPr lang="en-US" dirty="0" err="1">
                <a:ea typeface="+mn-lt"/>
                <a:cs typeface="+mn-lt"/>
              </a:rPr>
              <a:t>Kanjinti</a:t>
            </a:r>
            <a:r>
              <a:rPr lang="en-US" dirty="0">
                <a:ea typeface="+mn-lt"/>
                <a:cs typeface="+mn-lt"/>
              </a:rPr>
              <a:t>                          Herceptin</a:t>
            </a:r>
            <a:endParaRPr lang="en-US" dirty="0">
              <a:cs typeface="Calibri"/>
            </a:endParaRPr>
          </a:p>
          <a:p>
            <a:pPr lvl="1"/>
            <a:r>
              <a:rPr lang="en-US" dirty="0" err="1">
                <a:ea typeface="+mn-lt"/>
                <a:cs typeface="+mn-lt"/>
              </a:rPr>
              <a:t>Udenyca</a:t>
            </a:r>
            <a:r>
              <a:rPr lang="en-US" dirty="0">
                <a:ea typeface="+mn-lt"/>
                <a:cs typeface="+mn-lt"/>
              </a:rPr>
              <a:t>                        </a:t>
            </a:r>
          </a:p>
          <a:p>
            <a:pPr lvl="1"/>
            <a:r>
              <a:rPr lang="en-US" dirty="0" err="1">
                <a:ea typeface="+mn-lt"/>
                <a:cs typeface="+mn-lt"/>
              </a:rPr>
              <a:t>Neulasta</a:t>
            </a:r>
            <a:endParaRPr lang="en-US" dirty="0" err="1"/>
          </a:p>
          <a:p>
            <a:pPr lvl="1"/>
            <a:endParaRPr lang="en-US" dirty="0"/>
          </a:p>
          <a:p>
            <a:r>
              <a:rPr lang="en-US" dirty="0" err="1"/>
              <a:t>Inflectra</a:t>
            </a:r>
            <a:r>
              <a:rPr lang="en-US" dirty="0"/>
              <a:t> will be the preferred therapy for all patients currently receiving Remicade and any patients new to therapy. Remicade coverage will require failure of both </a:t>
            </a:r>
            <a:r>
              <a:rPr lang="en-US" dirty="0" err="1"/>
              <a:t>Inflectra</a:t>
            </a:r>
            <a:r>
              <a:rPr lang="en-US" dirty="0"/>
              <a:t> and </a:t>
            </a:r>
            <a:r>
              <a:rPr lang="en-US" dirty="0" err="1"/>
              <a:t>Renflexis</a:t>
            </a:r>
            <a:r>
              <a:rPr lang="en-US" dirty="0"/>
              <a:t>. Medical criteria updates will be posted on the Fallon website. </a:t>
            </a:r>
            <a:r>
              <a:rPr lang="en-US" b="1" dirty="0"/>
              <a:t>Medicare and Navicare plans are excluded from this requirement.</a:t>
            </a:r>
          </a:p>
        </p:txBody>
      </p:sp>
    </p:spTree>
    <p:extLst>
      <p:ext uri="{BB962C8B-B14F-4D97-AF65-F5344CB8AC3E}">
        <p14:creationId xmlns:p14="http://schemas.microsoft.com/office/powerpoint/2010/main" val="3557485365"/>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4061</TotalTime>
  <Words>1009</Words>
  <Application>Microsoft Office PowerPoint</Application>
  <PresentationFormat>On-screen Show (4:3)</PresentationFormat>
  <Paragraphs>188</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Calibri-Italic</vt:lpstr>
      <vt:lpstr>ＭＳ 明朝</vt:lpstr>
      <vt:lpstr>Times New Roman</vt:lpstr>
      <vt:lpstr>Wingdings</vt:lpstr>
      <vt:lpstr>Office Theme</vt:lpstr>
      <vt:lpstr>Fallon Health Medical Pharmacy  Prior Authorization Program</vt:lpstr>
      <vt:lpstr>Agenda</vt:lpstr>
      <vt:lpstr>Program Overview</vt:lpstr>
      <vt:lpstr>PowerPoint Presentation</vt:lpstr>
      <vt:lpstr>Places of Service</vt:lpstr>
      <vt:lpstr>Impacted Members</vt:lpstr>
      <vt:lpstr>Transition of Care Process</vt:lpstr>
      <vt:lpstr>Drugs Managed Through Magellan Rx</vt:lpstr>
      <vt:lpstr>Biosimilars</vt:lpstr>
      <vt:lpstr>Review Process</vt:lpstr>
      <vt:lpstr>Provider Responsibilities</vt:lpstr>
      <vt:lpstr>Information Needed</vt:lpstr>
      <vt:lpstr>Timeframes</vt:lpstr>
      <vt:lpstr>Determination Process Flow</vt:lpstr>
      <vt:lpstr>Magellan Rx Website</vt:lpstr>
      <vt:lpstr>Obtaining an Online Account</vt:lpstr>
      <vt:lpstr>Resources</vt:lpstr>
      <vt:lpstr>Prior Authorization Resources</vt:lpstr>
      <vt:lpstr>Thank you for attending today!  Lisa J. Corbett Senior Provider Relations Manager Magellan Rx Management  ljcorbett@magellanhealth.com 978-412-2332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 Forcier</dc:creator>
  <cp:lastModifiedBy>Webler, Patty</cp:lastModifiedBy>
  <cp:revision>267</cp:revision>
  <dcterms:created xsi:type="dcterms:W3CDTF">2017-05-10T20:25:20Z</dcterms:created>
  <dcterms:modified xsi:type="dcterms:W3CDTF">2019-12-04T13:54:53Z</dcterms:modified>
</cp:coreProperties>
</file>